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60" r:id="rId5"/>
  </p:sldMasterIdLst>
  <p:notesMasterIdLst>
    <p:notesMasterId r:id="rId22"/>
  </p:notesMasterIdLst>
  <p:sldIdLst>
    <p:sldId id="321" r:id="rId6"/>
    <p:sldId id="328" r:id="rId7"/>
    <p:sldId id="333" r:id="rId8"/>
    <p:sldId id="332" r:id="rId9"/>
    <p:sldId id="334" r:id="rId10"/>
    <p:sldId id="283" r:id="rId11"/>
    <p:sldId id="344" r:id="rId12"/>
    <p:sldId id="339" r:id="rId13"/>
    <p:sldId id="336" r:id="rId14"/>
    <p:sldId id="338" r:id="rId15"/>
    <p:sldId id="314" r:id="rId16"/>
    <p:sldId id="335" r:id="rId17"/>
    <p:sldId id="342" r:id="rId18"/>
    <p:sldId id="343" r:id="rId19"/>
    <p:sldId id="337" r:id="rId20"/>
    <p:sldId id="340"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14A96"/>
    <a:srgbClr val="B3D830"/>
    <a:srgbClr val="EC729A"/>
    <a:srgbClr val="FADEC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244"/>
    <p:restoredTop sz="53522" autoAdjust="0"/>
  </p:normalViewPr>
  <p:slideViewPr>
    <p:cSldViewPr snapToGrid="0">
      <p:cViewPr varScale="1">
        <p:scale>
          <a:sx n="64" d="100"/>
          <a:sy n="64" d="100"/>
        </p:scale>
        <p:origin x="2416"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34E361-4A58-1742-95FC-C6D341C35776}" type="datetimeFigureOut">
              <a:rPr lang="en-US" smtClean="0"/>
              <a:t>2/21/24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806CCA4-B4C0-0C42-BED0-AFE217255143}" type="slidenum">
              <a:rPr lang="en-US" smtClean="0"/>
              <a:t>‹#›</a:t>
            </a:fld>
            <a:endParaRPr lang="en-US"/>
          </a:p>
        </p:txBody>
      </p:sp>
    </p:spTree>
    <p:extLst>
      <p:ext uri="{BB962C8B-B14F-4D97-AF65-F5344CB8AC3E}">
        <p14:creationId xmlns:p14="http://schemas.microsoft.com/office/powerpoint/2010/main" val="39970574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worldbookday.com/resource/2024-primary-assembly/"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worldbookday.com/resource/2024-primary-assembly/"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dirty="0">
                <a:solidFill>
                  <a:srgbClr val="212529"/>
                </a:solidFill>
                <a:effectLst/>
                <a:latin typeface="din-2014"/>
              </a:rPr>
              <a:t>Stimulus (focus for reflection)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Welcome the children into the shared space. Share a large picture of daffodils.</a:t>
            </a:r>
            <a:endParaRPr lang="en-US"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Teacher notes:</a:t>
            </a:r>
            <a:endParaRPr lang="en-US" b="1" dirty="0">
              <a:cs typeface="Calibri"/>
            </a:endParaRPr>
          </a:p>
          <a:p>
            <a:pPr>
              <a:defRPr/>
            </a:pPr>
            <a:r>
              <a:rPr lang="en-US" b="0" dirty="0"/>
              <a:t>Jigsaw Outdoors compliments the teaching of Jigsaw PSHE 3-11. Jigsaw Outdoor lesson plans provide one additional lesson, per each puzzle for every year group. The lesson piece aims to provide an opportunity to learn in and about the outdoors with a PSHE learning intention related to the relevant puzzle.</a:t>
            </a:r>
            <a:r>
              <a:rPr lang="en-US" dirty="0"/>
              <a:t> </a:t>
            </a:r>
          </a:p>
          <a:p>
            <a:pPr>
              <a:defRPr/>
            </a:pPr>
            <a:endParaRPr lang="en-US" i="1"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dirty="0">
                <a:effectLst/>
                <a:latin typeface="Calibri"/>
                <a:ea typeface="Calibri"/>
                <a:cs typeface="Calibri"/>
              </a:rPr>
              <a:t>Jigsaw Outdoors is working in partnership with World Book Day.</a:t>
            </a:r>
            <a:r>
              <a:rPr lang="en-GB" i="1" dirty="0">
                <a:latin typeface="Calibri"/>
                <a:ea typeface="Calibri"/>
                <a:cs typeface="Calibri"/>
              </a:rPr>
              <a:t> </a:t>
            </a:r>
            <a:endParaRPr lang="en-GB" sz="1200" i="1" dirty="0">
              <a:effectLst/>
              <a:latin typeface="Calibri" panose="020F0502020204030204" pitchFamily="34" charset="0"/>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dirty="0">
                <a:effectLst/>
                <a:latin typeface="Calibri"/>
                <a:ea typeface="Calibri"/>
                <a:cs typeface="Calibri"/>
              </a:rPr>
              <a:t>World Book Day is a registered charity (no. 1079257) and registered company (no. 03783095) in the UK. World Book Day and the associated logo are the registered trademarks of World Book Day Limited.</a:t>
            </a:r>
            <a:endParaRPr lang="en-GB" i="1" dirty="0">
              <a:latin typeface="Calibri"/>
              <a:ea typeface="Calibri"/>
              <a:cs typeface="Calibri"/>
            </a:endParaRPr>
          </a:p>
          <a:p>
            <a:pPr marL="0" marR="0" lvl="0" indent="0" algn="l" defTabSz="914400">
              <a:lnSpc>
                <a:spcPct val="100000"/>
              </a:lnSpc>
              <a:spcBef>
                <a:spcPts val="0"/>
              </a:spcBef>
              <a:spcAft>
                <a:spcPts val="0"/>
              </a:spcAft>
              <a:buClrTx/>
              <a:buSzTx/>
              <a:buFontTx/>
              <a:buNone/>
              <a:tabLst/>
              <a:defRPr/>
            </a:pPr>
            <a:endParaRPr lang="en-GB" b="0" i="1" dirty="0">
              <a:ea typeface="Calibri"/>
              <a:cs typeface="Calibri"/>
            </a:endParaRPr>
          </a:p>
          <a:p>
            <a:pPr>
              <a:defRPr/>
            </a:pPr>
            <a:r>
              <a:rPr lang="en-GB" i="1" dirty="0">
                <a:ea typeface="Calibri"/>
                <a:cs typeface="Calibri"/>
              </a:rPr>
              <a:t>Jigsaw has permission from Anderson Press to use the Elmer cover in the materials and slides of this presentation.</a:t>
            </a:r>
          </a:p>
          <a:p>
            <a:pPr>
              <a:defRPr/>
            </a:pPr>
            <a:endParaRPr lang="en-US" i="1" dirty="0">
              <a:ea typeface="Calibri"/>
              <a:cs typeface="Calibri"/>
            </a:endParaRPr>
          </a:p>
        </p:txBody>
      </p:sp>
      <p:sp>
        <p:nvSpPr>
          <p:cNvPr id="4" name="Slide Number Placeholder 3"/>
          <p:cNvSpPr>
            <a:spLocks noGrp="1"/>
          </p:cNvSpPr>
          <p:nvPr>
            <p:ph type="sldNum" sz="quarter" idx="5"/>
          </p:nvPr>
        </p:nvSpPr>
        <p:spPr/>
        <p:txBody>
          <a:bodyPr/>
          <a:lstStyle/>
          <a:p>
            <a:fld id="{9806CCA4-B4C0-0C42-BED0-AFE217255143}" type="slidenum">
              <a:rPr lang="en-US" smtClean="0"/>
              <a:t>1</a:t>
            </a:fld>
            <a:endParaRPr lang="en-US"/>
          </a:p>
        </p:txBody>
      </p:sp>
    </p:spTree>
    <p:extLst>
      <p:ext uri="{BB962C8B-B14F-4D97-AF65-F5344CB8AC3E}">
        <p14:creationId xmlns:p14="http://schemas.microsoft.com/office/powerpoint/2010/main" val="16820616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dirty="0">
                <a:solidFill>
                  <a:srgbClr val="212529"/>
                </a:solidFill>
                <a:effectLst/>
              </a:rPr>
              <a:t>Help Me Think About</a:t>
            </a:r>
            <a:endParaRPr lang="en-US" i="0" dirty="0">
              <a:solidFill>
                <a:srgbClr val="212529"/>
              </a:solidFill>
              <a:effectLst/>
            </a:endParaRPr>
          </a:p>
          <a:p>
            <a:pPr marL="0" marR="0" lvl="0" indent="0" algn="l" defTabSz="914400">
              <a:lnSpc>
                <a:spcPct val="100000"/>
              </a:lnSpc>
              <a:spcBef>
                <a:spcPts val="0"/>
              </a:spcBef>
              <a:spcAft>
                <a:spcPts val="0"/>
              </a:spcAft>
              <a:buNone/>
              <a:tabLst/>
              <a:defRPr/>
            </a:pPr>
            <a:endParaRPr lang="en-GB" dirty="0">
              <a:solidFill>
                <a:srgbClr val="212529"/>
              </a:solidFill>
              <a:effectLst/>
            </a:endParaRPr>
          </a:p>
          <a:p>
            <a:pPr>
              <a:defRPr/>
            </a:pPr>
            <a:r>
              <a:rPr lang="en-GB" b="0" i="0" dirty="0">
                <a:solidFill>
                  <a:srgbClr val="212529"/>
                </a:solidFill>
                <a:effectLst/>
              </a:rPr>
              <a:t>Show the children the World Book Day Reading Map: ‘Where Would You Like To Read Outdoors?’</a:t>
            </a:r>
            <a:r>
              <a:rPr lang="en-GB" dirty="0">
                <a:solidFill>
                  <a:srgbClr val="212529"/>
                </a:solidFill>
              </a:rPr>
              <a:t> </a:t>
            </a:r>
            <a:endParaRPr lang="en-US" dirty="0">
              <a:solidFill>
                <a:srgbClr val="212529"/>
              </a:solidFill>
            </a:endParaRPr>
          </a:p>
          <a:p>
            <a:pPr>
              <a:defRPr/>
            </a:pPr>
            <a:endParaRPr lang="en-GB" dirty="0">
              <a:solidFill>
                <a:srgbClr val="212529"/>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212529"/>
                </a:solidFill>
                <a:effectLst/>
              </a:rPr>
              <a:t>Ask the children to think about where they like to read. Talk about how it is important to find an environment which makes them feel comfortable and relaxed.</a:t>
            </a:r>
            <a:endParaRPr lang="en-GB" b="0" i="0" dirty="0">
              <a:solidFill>
                <a:srgbClr val="212529"/>
              </a:solidFill>
              <a:effectLst/>
            </a:endParaRPr>
          </a:p>
          <a:p>
            <a:pPr marL="0" marR="0" lvl="0" indent="0" algn="l" defTabSz="914400">
              <a:lnSpc>
                <a:spcPct val="100000"/>
              </a:lnSpc>
              <a:spcBef>
                <a:spcPts val="0"/>
              </a:spcBef>
              <a:spcAft>
                <a:spcPts val="0"/>
              </a:spcAft>
              <a:buNone/>
              <a:tabLst/>
              <a:defRPr/>
            </a:pPr>
            <a:endParaRPr lang="en-GB" b="0" i="0" dirty="0">
              <a:solidFill>
                <a:srgbClr val="212529"/>
              </a:solidFill>
              <a:effectLst/>
            </a:endParaRPr>
          </a:p>
          <a:p>
            <a:pPr>
              <a:defRPr/>
            </a:pPr>
            <a:r>
              <a:rPr lang="en-GB" dirty="0">
                <a:solidFill>
                  <a:srgbClr val="212529"/>
                </a:solidFill>
              </a:rPr>
              <a:t>Can you help</a:t>
            </a:r>
            <a:r>
              <a:rPr lang="en-GB" b="0" i="0" dirty="0">
                <a:solidFill>
                  <a:srgbClr val="212529"/>
                </a:solidFill>
                <a:effectLst/>
              </a:rPr>
              <a:t> Jigsaw Jerrie</a:t>
            </a:r>
            <a:r>
              <a:rPr lang="en-GB" dirty="0">
                <a:solidFill>
                  <a:srgbClr val="212529"/>
                </a:solidFill>
              </a:rPr>
              <a:t> Cat</a:t>
            </a:r>
            <a:r>
              <a:rPr lang="en-GB" b="0" i="0" dirty="0">
                <a:solidFill>
                  <a:srgbClr val="212529"/>
                </a:solidFill>
                <a:effectLst/>
              </a:rPr>
              <a:t> find all the colours of nature</a:t>
            </a:r>
            <a:r>
              <a:rPr lang="en-GB" dirty="0">
                <a:solidFill>
                  <a:srgbClr val="212529"/>
                </a:solidFill>
              </a:rPr>
              <a:t>, inspired by the book 'Elmer' by David McKee?</a:t>
            </a:r>
            <a:r>
              <a:rPr lang="en-GB" b="0" i="0" dirty="0">
                <a:solidFill>
                  <a:srgbClr val="212529"/>
                </a:solidFill>
                <a:effectLst/>
              </a:rPr>
              <a:t> I wonder where he might look first… there </a:t>
            </a:r>
            <a:r>
              <a:rPr lang="en-GB" dirty="0">
                <a:solidFill>
                  <a:srgbClr val="212529"/>
                </a:solidFill>
              </a:rPr>
              <a:t>are lots of different places</a:t>
            </a:r>
            <a:r>
              <a:rPr lang="en-GB" b="0" i="0" dirty="0">
                <a:solidFill>
                  <a:srgbClr val="212529"/>
                </a:solidFill>
                <a:effectLst/>
              </a:rPr>
              <a:t> </a:t>
            </a:r>
            <a:r>
              <a:rPr lang="en-GB" dirty="0">
                <a:solidFill>
                  <a:srgbClr val="212529"/>
                </a:solidFill>
              </a:rPr>
              <a:t>to discover outside</a:t>
            </a:r>
            <a:r>
              <a:rPr lang="en-GB" b="0" i="0" dirty="0">
                <a:solidFill>
                  <a:srgbClr val="212529"/>
                </a:solidFill>
                <a:effectLst/>
              </a:rPr>
              <a:t> – </a:t>
            </a:r>
            <a:r>
              <a:rPr lang="en-GB" dirty="0">
                <a:solidFill>
                  <a:srgbClr val="212529"/>
                </a:solidFill>
              </a:rPr>
              <a:t>and lots of great places</a:t>
            </a:r>
            <a:r>
              <a:rPr lang="en-GB" b="0" i="0" dirty="0">
                <a:solidFill>
                  <a:srgbClr val="212529"/>
                </a:solidFill>
                <a:effectLst/>
              </a:rPr>
              <a:t> to sit and relax with a book! </a:t>
            </a:r>
            <a:endParaRPr lang="en-US" dirty="0">
              <a:solidFill>
                <a:srgbClr val="212529"/>
              </a:solidFill>
            </a:endParaRPr>
          </a:p>
          <a:p>
            <a:pPr>
              <a:defRPr/>
            </a:pPr>
            <a:endParaRPr lang="en-GB" dirty="0">
              <a:solidFill>
                <a:srgbClr val="212529"/>
              </a:solidFill>
            </a:endParaRPr>
          </a:p>
          <a:p>
            <a:pPr>
              <a:defRPr/>
            </a:pPr>
            <a:r>
              <a:rPr lang="en-GB" dirty="0">
                <a:solidFill>
                  <a:srgbClr val="212529"/>
                </a:solidFill>
              </a:rPr>
              <a:t>Can</a:t>
            </a:r>
            <a:r>
              <a:rPr lang="en-GB" b="0" i="0" dirty="0">
                <a:solidFill>
                  <a:srgbClr val="212529"/>
                </a:solidFill>
                <a:effectLst/>
              </a:rPr>
              <a:t> you spot the Jigsaw Friends </a:t>
            </a:r>
            <a:r>
              <a:rPr lang="en-GB" dirty="0">
                <a:solidFill>
                  <a:srgbClr val="212529"/>
                </a:solidFill>
              </a:rPr>
              <a:t>on the Reading Map </a:t>
            </a:r>
            <a:r>
              <a:rPr lang="en-GB" b="0" i="0" dirty="0">
                <a:solidFill>
                  <a:srgbClr val="212529"/>
                </a:solidFill>
                <a:effectLst/>
              </a:rPr>
              <a:t>– what places have they found to read outside?</a:t>
            </a:r>
            <a:endParaRPr lang="en-US" b="0" i="0" dirty="0">
              <a:solidFill>
                <a:srgbClr val="212529"/>
              </a:solidFill>
              <a:effectLst/>
              <a:cs typeface="Calibri"/>
            </a:endParaRPr>
          </a:p>
          <a:p>
            <a:pPr marL="0" marR="0" lvl="0" indent="0" algn="l" defTabSz="914400">
              <a:lnSpc>
                <a:spcPct val="100000"/>
              </a:lnSpc>
              <a:spcBef>
                <a:spcPts val="0"/>
              </a:spcBef>
              <a:spcAft>
                <a:spcPts val="0"/>
              </a:spcAft>
              <a:buNone/>
              <a:tabLst/>
              <a:defRPr/>
            </a:pPr>
            <a:endParaRPr lang="en-GB" b="0" i="0" dirty="0">
              <a:solidFill>
                <a:srgbClr val="212529"/>
              </a:solidFill>
              <a:effectLst/>
            </a:endParaRPr>
          </a:p>
          <a:p>
            <a:pPr>
              <a:defRPr/>
            </a:pPr>
            <a:r>
              <a:rPr lang="en-GB" b="0" i="0" dirty="0">
                <a:solidFill>
                  <a:srgbClr val="212529"/>
                </a:solidFill>
                <a:effectLst/>
              </a:rPr>
              <a:t>(The Reading Map is a downloadable resource for children to use – it includes Jigsaw Jerrie’s colours of nature spotting activity as well as inspiration for finding different places to read outside</a:t>
            </a:r>
            <a:r>
              <a:rPr lang="en-GB" dirty="0">
                <a:solidFill>
                  <a:srgbClr val="212529"/>
                </a:solidFill>
              </a:rPr>
              <a:t>. The Collector Card can be used alongside it to help children to note down and reflect on their experience of reading outside.)</a:t>
            </a:r>
            <a:endParaRPr lang="en-US" dirty="0">
              <a:solidFill>
                <a:srgbClr val="212529"/>
              </a:solidFill>
            </a:endParaRPr>
          </a:p>
          <a:p>
            <a:pPr>
              <a:defRPr/>
            </a:pPr>
            <a:endParaRPr lang="en-US" b="0" i="0" dirty="0">
              <a:solidFill>
                <a:srgbClr val="212529"/>
              </a:solidFill>
              <a:effectLst/>
            </a:endParaRPr>
          </a:p>
          <a:p>
            <a:pPr marL="0" marR="0" lvl="0" indent="0" algn="l" defTabSz="914400">
              <a:lnSpc>
                <a:spcPct val="100000"/>
              </a:lnSpc>
              <a:spcBef>
                <a:spcPts val="0"/>
              </a:spcBef>
              <a:spcAft>
                <a:spcPts val="0"/>
              </a:spcAft>
              <a:buNone/>
              <a:tabLst/>
              <a:defRPr/>
            </a:pPr>
            <a:endParaRPr lang="en-GB" b="0" i="0" dirty="0">
              <a:solidFill>
                <a:srgbClr val="212529"/>
              </a:solidFill>
              <a:effectLst/>
            </a:endParaRPr>
          </a:p>
          <a:p>
            <a:endParaRPr lang="en-GB" b="0" i="0" dirty="0">
              <a:solidFill>
                <a:srgbClr val="212529"/>
              </a:solidFill>
              <a:effectLst/>
            </a:endParaRPr>
          </a:p>
          <a:p>
            <a:endParaRPr lang="en-GB" sz="1200" b="1" i="0" dirty="0">
              <a:solidFill>
                <a:srgbClr val="212529"/>
              </a:solidFill>
              <a:effectLst/>
              <a:latin typeface="din-2014"/>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806CCA4-B4C0-0C42-BED0-AFE217255143}" type="slidenum">
              <a:rPr lang="en-US" smtClean="0"/>
              <a:t>10</a:t>
            </a:fld>
            <a:endParaRPr lang="en-US"/>
          </a:p>
        </p:txBody>
      </p:sp>
    </p:spTree>
    <p:extLst>
      <p:ext uri="{BB962C8B-B14F-4D97-AF65-F5344CB8AC3E}">
        <p14:creationId xmlns:p14="http://schemas.microsoft.com/office/powerpoint/2010/main" val="39411698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World Book Day we hope you find </a:t>
            </a:r>
            <a:r>
              <a:rPr lang="en-US" dirty="0"/>
              <a:t>a way to enjoy reading in your spare time that suits you. Happy World Book Day.</a:t>
            </a:r>
          </a:p>
          <a:p>
            <a:endParaRPr lang="en-US" dirty="0"/>
          </a:p>
          <a:p>
            <a:pPr>
              <a:defRPr/>
            </a:pPr>
            <a:r>
              <a:rPr lang="en-GB" dirty="0"/>
              <a:t>World Book Day the charity have created a Primary School Assembly which can be downloaded from their website:</a:t>
            </a:r>
          </a:p>
          <a:p>
            <a:pPr>
              <a:defRPr/>
            </a:pPr>
            <a:r>
              <a:rPr lang="en-GB" dirty="0"/>
              <a:t>https://</a:t>
            </a:r>
            <a:r>
              <a:rPr lang="en-GB" dirty="0" err="1"/>
              <a:t>www.worldbookday.com</a:t>
            </a:r>
            <a:r>
              <a:rPr lang="en-GB" dirty="0"/>
              <a:t>/resource/2024-primary-assembly/  </a:t>
            </a:r>
            <a:r>
              <a:rPr lang="en-US" dirty="0">
                <a:hlinkClick r:id="rId3"/>
              </a:rPr>
              <a:t>2024 Primary Assembly - World Book Day</a:t>
            </a:r>
            <a:r>
              <a:rPr lang="en-US" dirty="0"/>
              <a:t>  </a:t>
            </a:r>
            <a:endParaRPr lang="en-GB" dirty="0"/>
          </a:p>
          <a:p>
            <a:pPr>
              <a:defRPr/>
            </a:pPr>
            <a:endParaRPr lang="en-GB" sz="1200" i="1" dirty="0">
              <a:effectLst/>
              <a:latin typeface="Calibri" panose="020F0502020204030204" pitchFamily="34" charset="0"/>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dirty="0">
                <a:effectLst/>
                <a:latin typeface="Calibri"/>
                <a:ea typeface="Calibri"/>
                <a:cs typeface="Calibri"/>
              </a:rPr>
              <a:t>World Book Day is a registered charity (no. 1079257) and registered company (no. 03783095) in the UK. World Book Day and the associated logo are the registered trademarks of World Book Day Limited.</a:t>
            </a:r>
            <a:endParaRPr lang="en-GB" i="1" dirty="0">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C56E9003-A474-49A5-8D00-D98CC79834FA}" type="slidenum">
              <a:rPr lang="en-GB" smtClean="0"/>
              <a:t>11</a:t>
            </a:fld>
            <a:endParaRPr lang="en-GB"/>
          </a:p>
        </p:txBody>
      </p:sp>
    </p:spTree>
    <p:extLst>
      <p:ext uri="{BB962C8B-B14F-4D97-AF65-F5344CB8AC3E}">
        <p14:creationId xmlns:p14="http://schemas.microsoft.com/office/powerpoint/2010/main" val="8113163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a:solidFill>
                  <a:srgbClr val="212529"/>
                </a:solidFill>
                <a:effectLst/>
              </a:rPr>
              <a:t>Help Me Think About</a:t>
            </a:r>
            <a:endParaRPr lang="en-US" i="0">
              <a:solidFill>
                <a:srgbClr val="212529"/>
              </a:solidFill>
              <a:effectLst/>
            </a:endParaRPr>
          </a:p>
          <a:p>
            <a:endParaRPr lang="en-GB" i="0">
              <a:solidFill>
                <a:srgbClr val="212529"/>
              </a:solidFill>
              <a:effectLst/>
            </a:endParaRPr>
          </a:p>
          <a:p>
            <a:pPr>
              <a:defRPr/>
            </a:pPr>
            <a:r>
              <a:rPr lang="en-US" b="0" i="0">
                <a:solidFill>
                  <a:srgbClr val="212529"/>
                </a:solidFill>
                <a:effectLst/>
              </a:rPr>
              <a:t>I wonder what it means to be ‘in the moment’ with a book…</a:t>
            </a:r>
            <a:r>
              <a:rPr lang="en-US">
                <a:solidFill>
                  <a:srgbClr val="212529"/>
                </a:solidFill>
              </a:rPr>
              <a:t> </a:t>
            </a:r>
            <a:r>
              <a:rPr lang="en-US" b="0" i="0">
                <a:solidFill>
                  <a:srgbClr val="212529"/>
                </a:solidFill>
                <a:effectLst/>
              </a:rPr>
              <a:t> focusing, concentrating, imagining, engaging your senses etc.</a:t>
            </a:r>
            <a:r>
              <a:rPr lang="en-US">
                <a:solidFill>
                  <a:srgbClr val="212529"/>
                </a:solidFill>
              </a:rPr>
              <a:t>  </a:t>
            </a:r>
            <a:endParaRPr lang="en-US" b="0" i="0">
              <a:solidFill>
                <a:srgbClr val="212529"/>
              </a:solidFill>
              <a:effectLst/>
            </a:endParaRPr>
          </a:p>
          <a:p>
            <a:endParaRPr lang="en-GB" i="0">
              <a:solidFill>
                <a:srgbClr val="212529"/>
              </a:solidFill>
              <a:effectLst/>
            </a:endParaRPr>
          </a:p>
          <a:p>
            <a:r>
              <a:rPr lang="en-US" b="0" i="0">
                <a:solidFill>
                  <a:srgbClr val="212529"/>
                </a:solidFill>
                <a:effectLst/>
              </a:rPr>
              <a:t>Jigsaw Outdoors teaches us how to</a:t>
            </a:r>
            <a:r>
              <a:rPr lang="en-US">
                <a:solidFill>
                  <a:srgbClr val="212529"/>
                </a:solidFill>
              </a:rPr>
              <a:t> </a:t>
            </a:r>
            <a:r>
              <a:rPr lang="en-US" b="1" i="0">
                <a:solidFill>
                  <a:srgbClr val="212529"/>
                </a:solidFill>
                <a:effectLst/>
              </a:rPr>
              <a:t>explore, experiment and experience</a:t>
            </a:r>
            <a:r>
              <a:rPr lang="en-US" b="1">
                <a:solidFill>
                  <a:srgbClr val="212529"/>
                </a:solidFill>
              </a:rPr>
              <a:t> </a:t>
            </a:r>
            <a:r>
              <a:rPr lang="en-US" b="0" i="0">
                <a:solidFill>
                  <a:srgbClr val="212529"/>
                </a:solidFill>
                <a:effectLst/>
              </a:rPr>
              <a:t>the outdoors, whatever the weather!</a:t>
            </a:r>
            <a:r>
              <a:rPr lang="en-US">
                <a:solidFill>
                  <a:srgbClr val="212529"/>
                </a:solidFill>
              </a:rPr>
              <a:t> </a:t>
            </a:r>
            <a:endParaRPr lang="en-US" b="0" i="0">
              <a:solidFill>
                <a:srgbClr val="212529"/>
              </a:solidFill>
              <a:effectLst/>
            </a:endParaRPr>
          </a:p>
          <a:p>
            <a:endParaRPr lang="en-US" b="0" i="0">
              <a:solidFill>
                <a:srgbClr val="212529"/>
              </a:solidFill>
              <a:effectLst/>
            </a:endParaRPr>
          </a:p>
          <a:p>
            <a:r>
              <a:rPr lang="en-US" b="0" i="0">
                <a:solidFill>
                  <a:srgbClr val="212529"/>
                </a:solidFill>
                <a:effectLst/>
              </a:rPr>
              <a:t>We can</a:t>
            </a:r>
            <a:r>
              <a:rPr lang="en-US">
                <a:solidFill>
                  <a:srgbClr val="212529"/>
                </a:solidFill>
              </a:rPr>
              <a:t> </a:t>
            </a:r>
            <a:r>
              <a:rPr lang="en-US" b="1" i="0">
                <a:solidFill>
                  <a:srgbClr val="212529"/>
                </a:solidFill>
                <a:effectLst/>
              </a:rPr>
              <a:t>explore</a:t>
            </a:r>
            <a:r>
              <a:rPr lang="en-US">
                <a:solidFill>
                  <a:srgbClr val="212529"/>
                </a:solidFill>
              </a:rPr>
              <a:t> </a:t>
            </a:r>
            <a:r>
              <a:rPr lang="en-US" b="0" i="0">
                <a:solidFill>
                  <a:srgbClr val="212529"/>
                </a:solidFill>
                <a:effectLst/>
              </a:rPr>
              <a:t>our imaginations with a book – we can think creatively on our own, with a friend or in a group. We can use nature to help us think imaginatively.</a:t>
            </a:r>
          </a:p>
          <a:p>
            <a:endParaRPr lang="en-US" b="0" i="0">
              <a:solidFill>
                <a:srgbClr val="212529"/>
              </a:solidFill>
              <a:effectLst/>
            </a:endParaRPr>
          </a:p>
          <a:p>
            <a:pPr>
              <a:defRPr/>
            </a:pPr>
            <a:r>
              <a:rPr lang="en-GB" i="1">
                <a:solidFill>
                  <a:srgbClr val="212529"/>
                </a:solidFill>
                <a:effectLst/>
              </a:rPr>
              <a:t>World Book Day is a registered charity (no. 1079257) and registered company (no. 03783095) in the UK. World Book Day and the associated logo are the registered trademarks of World Book Day Limited.</a:t>
            </a:r>
            <a:endParaRPr lang="en-GB">
              <a:solidFill>
                <a:srgbClr val="212529"/>
              </a:solidFill>
            </a:endParaRPr>
          </a:p>
          <a:p>
            <a:pPr marL="0" marR="0" lvl="0" indent="0" algn="l" defTabSz="914400">
              <a:lnSpc>
                <a:spcPct val="100000"/>
              </a:lnSpc>
              <a:spcBef>
                <a:spcPts val="0"/>
              </a:spcBef>
              <a:spcAft>
                <a:spcPts val="0"/>
              </a:spcAft>
              <a:buNone/>
              <a:tabLst/>
              <a:defRPr/>
            </a:pPr>
            <a:endParaRPr lang="en-US">
              <a:solidFill>
                <a:srgbClr val="212529"/>
              </a:solidFill>
            </a:endParaRPr>
          </a:p>
          <a:p>
            <a:pPr marL="0" marR="0" lvl="0" indent="0" algn="l" defTabSz="914400">
              <a:lnSpc>
                <a:spcPct val="100000"/>
              </a:lnSpc>
              <a:spcBef>
                <a:spcPts val="0"/>
              </a:spcBef>
              <a:spcAft>
                <a:spcPts val="0"/>
              </a:spcAft>
              <a:buClrTx/>
              <a:buSzTx/>
              <a:buFontTx/>
              <a:buNone/>
              <a:tabLst/>
              <a:defRPr/>
            </a:pPr>
            <a:endParaRPr lang="en-GB" b="1" i="0">
              <a:solidFill>
                <a:srgbClr val="212529"/>
              </a:solidFill>
              <a:effectLst/>
              <a:latin typeface="din-2014"/>
            </a:endParaRPr>
          </a:p>
        </p:txBody>
      </p:sp>
      <p:sp>
        <p:nvSpPr>
          <p:cNvPr id="4" name="Slide Number Placeholder 3"/>
          <p:cNvSpPr>
            <a:spLocks noGrp="1"/>
          </p:cNvSpPr>
          <p:nvPr>
            <p:ph type="sldNum" sz="quarter" idx="5"/>
          </p:nvPr>
        </p:nvSpPr>
        <p:spPr/>
        <p:txBody>
          <a:bodyPr/>
          <a:lstStyle/>
          <a:p>
            <a:fld id="{9806CCA4-B4C0-0C42-BED0-AFE217255143}" type="slidenum">
              <a:rPr lang="en-US" smtClean="0"/>
              <a:t>12</a:t>
            </a:fld>
            <a:endParaRPr lang="en-US"/>
          </a:p>
        </p:txBody>
      </p:sp>
    </p:spTree>
    <p:extLst>
      <p:ext uri="{BB962C8B-B14F-4D97-AF65-F5344CB8AC3E}">
        <p14:creationId xmlns:p14="http://schemas.microsoft.com/office/powerpoint/2010/main" val="32500227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a:solidFill>
                  <a:srgbClr val="212529"/>
                </a:solidFill>
                <a:effectLst/>
              </a:rPr>
              <a:t>Help Me Think About</a:t>
            </a:r>
            <a:endParaRPr lang="en-US" i="0">
              <a:solidFill>
                <a:srgbClr val="212529"/>
              </a:solidFill>
              <a:effectLst/>
            </a:endParaRPr>
          </a:p>
          <a:p>
            <a:endParaRPr lang="en-US" b="0" i="0">
              <a:solidFill>
                <a:srgbClr val="212529"/>
              </a:solidFill>
              <a:effectLst/>
            </a:endParaRPr>
          </a:p>
          <a:p>
            <a:r>
              <a:rPr lang="en-US" b="0" i="0">
                <a:solidFill>
                  <a:srgbClr val="212529"/>
                </a:solidFill>
                <a:effectLst/>
              </a:rPr>
              <a:t>We can</a:t>
            </a:r>
            <a:r>
              <a:rPr lang="en-US">
                <a:solidFill>
                  <a:srgbClr val="212529"/>
                </a:solidFill>
              </a:rPr>
              <a:t> </a:t>
            </a:r>
            <a:r>
              <a:rPr lang="en-US" b="1" i="0">
                <a:solidFill>
                  <a:srgbClr val="212529"/>
                </a:solidFill>
                <a:effectLst/>
              </a:rPr>
              <a:t>experiment</a:t>
            </a:r>
            <a:r>
              <a:rPr lang="en-US">
                <a:solidFill>
                  <a:srgbClr val="212529"/>
                </a:solidFill>
              </a:rPr>
              <a:t> </a:t>
            </a:r>
            <a:r>
              <a:rPr lang="en-US" b="0" i="0">
                <a:solidFill>
                  <a:srgbClr val="212529"/>
                </a:solidFill>
                <a:effectLst/>
              </a:rPr>
              <a:t>with different types of reading materials – a story, non-fiction, a play, poetry, </a:t>
            </a:r>
            <a:r>
              <a:rPr lang="en-US">
                <a:solidFill>
                  <a:srgbClr val="212529"/>
                </a:solidFill>
              </a:rPr>
              <a:t>comics and fables. </a:t>
            </a:r>
            <a:endParaRPr lang="en-US" b="0" i="0">
              <a:solidFill>
                <a:srgbClr val="212529"/>
              </a:solidFill>
              <a:effectLst/>
              <a:cs typeface="Calibri"/>
            </a:endParaRPr>
          </a:p>
          <a:p>
            <a:endParaRPr lang="en-US" b="0" i="0">
              <a:solidFill>
                <a:srgbClr val="212529"/>
              </a:solidFill>
              <a:effectLst/>
            </a:endParaRPr>
          </a:p>
          <a:p>
            <a:r>
              <a:rPr lang="en-US" b="0" i="0">
                <a:solidFill>
                  <a:srgbClr val="212529"/>
                </a:solidFill>
                <a:effectLst/>
              </a:rPr>
              <a:t>You never know, experimenting with reading may unlock a new interest!</a:t>
            </a:r>
          </a:p>
          <a:p>
            <a:endParaRPr lang="en-US" b="0" i="0">
              <a:solidFill>
                <a:srgbClr val="212529"/>
              </a:solidFill>
              <a:effectLst/>
            </a:endParaRPr>
          </a:p>
          <a:p>
            <a:pPr>
              <a:defRPr/>
            </a:pPr>
            <a:r>
              <a:rPr lang="en-GB" i="1">
                <a:solidFill>
                  <a:srgbClr val="212529"/>
                </a:solidFill>
                <a:effectLst/>
              </a:rPr>
              <a:t>World Book Day is a registered charity (no. 1079257) and registered company (no. 03783095) in the UK. World Book Day and the associated logo are the registered trademarks of World Book Day Limited.</a:t>
            </a:r>
            <a:endParaRPr lang="en-GB">
              <a:solidFill>
                <a:srgbClr val="212529"/>
              </a:solidFill>
            </a:endParaRPr>
          </a:p>
          <a:p>
            <a:pPr marL="0" marR="0" lvl="0" indent="0" algn="l" defTabSz="914400">
              <a:lnSpc>
                <a:spcPct val="100000"/>
              </a:lnSpc>
              <a:spcBef>
                <a:spcPts val="0"/>
              </a:spcBef>
              <a:spcAft>
                <a:spcPts val="0"/>
              </a:spcAft>
              <a:buNone/>
              <a:tabLst/>
              <a:defRPr/>
            </a:pPr>
            <a:endParaRPr lang="en-US">
              <a:solidFill>
                <a:srgbClr val="212529"/>
              </a:solidFill>
            </a:endParaRPr>
          </a:p>
          <a:p>
            <a:pPr marL="0" marR="0" lvl="0" indent="0" algn="l" defTabSz="914400">
              <a:lnSpc>
                <a:spcPct val="100000"/>
              </a:lnSpc>
              <a:spcBef>
                <a:spcPts val="0"/>
              </a:spcBef>
              <a:spcAft>
                <a:spcPts val="0"/>
              </a:spcAft>
              <a:buClrTx/>
              <a:buSzTx/>
              <a:buFontTx/>
              <a:buNone/>
              <a:tabLst/>
              <a:defRPr/>
            </a:pPr>
            <a:endParaRPr lang="en-GB" b="1" i="0">
              <a:solidFill>
                <a:srgbClr val="212529"/>
              </a:solidFill>
              <a:effectLst/>
              <a:latin typeface="din-2014"/>
            </a:endParaRPr>
          </a:p>
        </p:txBody>
      </p:sp>
      <p:sp>
        <p:nvSpPr>
          <p:cNvPr id="4" name="Slide Number Placeholder 3"/>
          <p:cNvSpPr>
            <a:spLocks noGrp="1"/>
          </p:cNvSpPr>
          <p:nvPr>
            <p:ph type="sldNum" sz="quarter" idx="5"/>
          </p:nvPr>
        </p:nvSpPr>
        <p:spPr/>
        <p:txBody>
          <a:bodyPr/>
          <a:lstStyle/>
          <a:p>
            <a:fld id="{9806CCA4-B4C0-0C42-BED0-AFE217255143}" type="slidenum">
              <a:rPr lang="en-US" smtClean="0"/>
              <a:t>13</a:t>
            </a:fld>
            <a:endParaRPr lang="en-US"/>
          </a:p>
        </p:txBody>
      </p:sp>
    </p:spTree>
    <p:extLst>
      <p:ext uri="{BB962C8B-B14F-4D97-AF65-F5344CB8AC3E}">
        <p14:creationId xmlns:p14="http://schemas.microsoft.com/office/powerpoint/2010/main" val="32663676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a:solidFill>
                  <a:srgbClr val="212529"/>
                </a:solidFill>
                <a:effectLst/>
              </a:rPr>
              <a:t>Help Me Think About</a:t>
            </a:r>
            <a:endParaRPr lang="en-US" i="0">
              <a:solidFill>
                <a:srgbClr val="212529"/>
              </a:solidFill>
              <a:effectLst/>
            </a:endParaRPr>
          </a:p>
          <a:p>
            <a:endParaRPr lang="en-GB" b="1">
              <a:solidFill>
                <a:srgbClr val="212529"/>
              </a:solidFill>
            </a:endParaRPr>
          </a:p>
          <a:p>
            <a:r>
              <a:rPr lang="en-US">
                <a:solidFill>
                  <a:srgbClr val="212529"/>
                </a:solidFill>
              </a:rPr>
              <a:t>We can </a:t>
            </a:r>
            <a:r>
              <a:rPr lang="en-US" b="1">
                <a:solidFill>
                  <a:srgbClr val="212529"/>
                </a:solidFill>
              </a:rPr>
              <a:t>experience</a:t>
            </a:r>
            <a:r>
              <a:rPr lang="en-US">
                <a:solidFill>
                  <a:srgbClr val="212529"/>
                </a:solidFill>
              </a:rPr>
              <a:t> being outside to read while also experiencing the things we read about in books (and more!) – this could include being inspired by things you have read about such as.. climbing a tree, splashing in puddles, embarking on a wild adventure, using natural materials to create a habitat for an</a:t>
            </a:r>
            <a:r>
              <a:rPr lang="en-US" b="0" i="0">
                <a:solidFill>
                  <a:srgbClr val="212529"/>
                </a:solidFill>
                <a:effectLst/>
              </a:rPr>
              <a:t> </a:t>
            </a:r>
            <a:r>
              <a:rPr lang="en-US">
                <a:solidFill>
                  <a:srgbClr val="212529"/>
                </a:solidFill>
              </a:rPr>
              <a:t>animal you've read about or stirring ingredients to cook a tasty mud pie...</a:t>
            </a:r>
            <a:endParaRPr lang="en-US" b="0" i="0">
              <a:solidFill>
                <a:srgbClr val="212529"/>
              </a:solidFill>
              <a:effectLst/>
              <a:cs typeface="Calibri"/>
            </a:endParaRPr>
          </a:p>
          <a:p>
            <a:endParaRPr lang="en-US">
              <a:solidFill>
                <a:srgbClr val="212529"/>
              </a:solidFill>
              <a:cs typeface="Calibri" panose="020F0502020204030204"/>
            </a:endParaRPr>
          </a:p>
          <a:p>
            <a:r>
              <a:rPr lang="en-US">
                <a:solidFill>
                  <a:srgbClr val="212529"/>
                </a:solidFill>
                <a:cs typeface="Calibri" panose="020F0502020204030204"/>
              </a:rPr>
              <a:t>You may like to join Jigsaw Jerrie Cat on his journey of </a:t>
            </a:r>
            <a:r>
              <a:rPr lang="en-US" b="1">
                <a:solidFill>
                  <a:srgbClr val="212529"/>
                </a:solidFill>
                <a:cs typeface="Calibri" panose="020F0502020204030204"/>
              </a:rPr>
              <a:t>experiencing </a:t>
            </a:r>
            <a:r>
              <a:rPr lang="en-US">
                <a:solidFill>
                  <a:srgbClr val="212529"/>
                </a:solidFill>
                <a:cs typeface="Calibri" panose="020F0502020204030204"/>
              </a:rPr>
              <a:t>the story Elmer the Patchwork Elephant, by finding lots of different </a:t>
            </a:r>
            <a:r>
              <a:rPr lang="en-US" err="1">
                <a:solidFill>
                  <a:srgbClr val="212529"/>
                </a:solidFill>
                <a:cs typeface="Calibri" panose="020F0502020204030204"/>
              </a:rPr>
              <a:t>colours</a:t>
            </a:r>
            <a:r>
              <a:rPr lang="en-US">
                <a:solidFill>
                  <a:srgbClr val="212529"/>
                </a:solidFill>
                <a:cs typeface="Calibri" panose="020F0502020204030204"/>
              </a:rPr>
              <a:t> in nature...</a:t>
            </a:r>
          </a:p>
          <a:p>
            <a:endParaRPr lang="en-US">
              <a:solidFill>
                <a:srgbClr val="212529"/>
              </a:solidFill>
            </a:endParaRPr>
          </a:p>
          <a:p>
            <a:r>
              <a:rPr lang="en-US" b="0" i="0">
                <a:solidFill>
                  <a:srgbClr val="212529"/>
                </a:solidFill>
                <a:effectLst/>
              </a:rPr>
              <a:t>How might you explore</a:t>
            </a:r>
            <a:r>
              <a:rPr lang="en-US">
                <a:solidFill>
                  <a:srgbClr val="212529"/>
                </a:solidFill>
              </a:rPr>
              <a:t> and</a:t>
            </a:r>
            <a:r>
              <a:rPr lang="en-US" b="0" i="0">
                <a:solidFill>
                  <a:srgbClr val="212529"/>
                </a:solidFill>
                <a:effectLst/>
              </a:rPr>
              <a:t> experiment </a:t>
            </a:r>
            <a:r>
              <a:rPr lang="en-US">
                <a:solidFill>
                  <a:srgbClr val="212529"/>
                </a:solidFill>
              </a:rPr>
              <a:t>through the experience</a:t>
            </a:r>
            <a:r>
              <a:rPr lang="en-US" b="0" i="0">
                <a:solidFill>
                  <a:srgbClr val="212529"/>
                </a:solidFill>
                <a:effectLst/>
              </a:rPr>
              <a:t> </a:t>
            </a:r>
            <a:r>
              <a:rPr lang="en-US">
                <a:solidFill>
                  <a:srgbClr val="212529"/>
                </a:solidFill>
              </a:rPr>
              <a:t>of </a:t>
            </a:r>
            <a:r>
              <a:rPr lang="en-US" b="0" i="0">
                <a:solidFill>
                  <a:srgbClr val="212529"/>
                </a:solidFill>
                <a:effectLst/>
              </a:rPr>
              <a:t>reading in the outdoors?</a:t>
            </a:r>
            <a:endParaRPr lang="en-GB" i="0">
              <a:solidFill>
                <a:srgbClr val="212529"/>
              </a:solidFill>
              <a:effectLst/>
            </a:endParaRPr>
          </a:p>
          <a:p>
            <a:pPr marL="0" marR="0" lvl="0" indent="0" algn="l" defTabSz="914400">
              <a:lnSpc>
                <a:spcPct val="100000"/>
              </a:lnSpc>
              <a:spcBef>
                <a:spcPts val="0"/>
              </a:spcBef>
              <a:spcAft>
                <a:spcPts val="0"/>
              </a:spcAft>
              <a:buNone/>
              <a:tabLst/>
              <a:defRPr/>
            </a:pPr>
            <a:endParaRPr lang="en-US" b="0" i="0">
              <a:solidFill>
                <a:srgbClr val="212529"/>
              </a:solidFill>
              <a:effectLst/>
            </a:endParaRPr>
          </a:p>
          <a:p>
            <a:pPr>
              <a:defRPr/>
            </a:pPr>
            <a:r>
              <a:rPr lang="en-GB" i="1">
                <a:solidFill>
                  <a:srgbClr val="212529"/>
                </a:solidFill>
                <a:effectLst/>
              </a:rPr>
              <a:t>World Book Day is a registered charity (no. 1079257) and registered company (no. 03783095) in the UK. World Book Day and the associated logo are the registered trademarks of World Book Day Limited.</a:t>
            </a:r>
            <a:endParaRPr lang="en-GB">
              <a:solidFill>
                <a:srgbClr val="212529"/>
              </a:solidFill>
            </a:endParaRPr>
          </a:p>
          <a:p>
            <a:pPr marL="0" marR="0" lvl="0" indent="0" algn="l" defTabSz="914400">
              <a:lnSpc>
                <a:spcPct val="100000"/>
              </a:lnSpc>
              <a:spcBef>
                <a:spcPts val="0"/>
              </a:spcBef>
              <a:spcAft>
                <a:spcPts val="0"/>
              </a:spcAft>
              <a:buNone/>
              <a:tabLst/>
              <a:defRPr/>
            </a:pPr>
            <a:endParaRPr lang="en-US">
              <a:solidFill>
                <a:srgbClr val="212529"/>
              </a:solidFill>
            </a:endParaRPr>
          </a:p>
          <a:p>
            <a:pPr marL="0" marR="0" lvl="0" indent="0" algn="l" defTabSz="914400">
              <a:lnSpc>
                <a:spcPct val="100000"/>
              </a:lnSpc>
              <a:spcBef>
                <a:spcPts val="0"/>
              </a:spcBef>
              <a:spcAft>
                <a:spcPts val="0"/>
              </a:spcAft>
              <a:buClrTx/>
              <a:buSzTx/>
              <a:buFontTx/>
              <a:buNone/>
              <a:tabLst/>
              <a:defRPr/>
            </a:pPr>
            <a:endParaRPr lang="en-GB" b="1" i="0">
              <a:solidFill>
                <a:srgbClr val="212529"/>
              </a:solidFill>
              <a:effectLst/>
              <a:latin typeface="din-2014"/>
            </a:endParaRPr>
          </a:p>
        </p:txBody>
      </p:sp>
      <p:sp>
        <p:nvSpPr>
          <p:cNvPr id="4" name="Slide Number Placeholder 3"/>
          <p:cNvSpPr>
            <a:spLocks noGrp="1"/>
          </p:cNvSpPr>
          <p:nvPr>
            <p:ph type="sldNum" sz="quarter" idx="5"/>
          </p:nvPr>
        </p:nvSpPr>
        <p:spPr/>
        <p:txBody>
          <a:bodyPr/>
          <a:lstStyle/>
          <a:p>
            <a:fld id="{9806CCA4-B4C0-0C42-BED0-AFE217255143}" type="slidenum">
              <a:rPr lang="en-US" smtClean="0"/>
              <a:t>14</a:t>
            </a:fld>
            <a:endParaRPr lang="en-US"/>
          </a:p>
        </p:txBody>
      </p:sp>
    </p:spTree>
    <p:extLst>
      <p:ext uri="{BB962C8B-B14F-4D97-AF65-F5344CB8AC3E}">
        <p14:creationId xmlns:p14="http://schemas.microsoft.com/office/powerpoint/2010/main" val="18240382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a:solidFill>
                  <a:srgbClr val="212529"/>
                </a:solidFill>
                <a:effectLst/>
              </a:rPr>
              <a:t>Help Me Think About</a:t>
            </a:r>
            <a:endParaRPr lang="en-US" i="0">
              <a:solidFill>
                <a:srgbClr val="212529"/>
              </a:solidFill>
              <a:effectLst/>
            </a:endParaRPr>
          </a:p>
          <a:p>
            <a:pPr marL="0" marR="0" lvl="0" indent="0" algn="l" defTabSz="914400">
              <a:lnSpc>
                <a:spcPct val="100000"/>
              </a:lnSpc>
              <a:spcBef>
                <a:spcPts val="0"/>
              </a:spcBef>
              <a:spcAft>
                <a:spcPts val="0"/>
              </a:spcAft>
              <a:buNone/>
              <a:tabLst/>
              <a:defRPr/>
            </a:pPr>
            <a:endParaRPr lang="en-GB">
              <a:solidFill>
                <a:srgbClr val="212529"/>
              </a:solidFill>
              <a:effectLst/>
            </a:endParaRPr>
          </a:p>
          <a:p>
            <a:pPr>
              <a:defRPr/>
            </a:pPr>
            <a:r>
              <a:rPr lang="en-US" b="0" i="0">
                <a:solidFill>
                  <a:srgbClr val="212529"/>
                </a:solidFill>
                <a:effectLst/>
              </a:rPr>
              <a:t>We can enjoy the outdoors, whatever the weather. Even if it’s chilly, </a:t>
            </a:r>
            <a:r>
              <a:rPr lang="en-US">
                <a:solidFill>
                  <a:srgbClr val="212529"/>
                </a:solidFill>
              </a:rPr>
              <a:t>cold, wet</a:t>
            </a:r>
            <a:r>
              <a:rPr lang="en-US" b="0" i="0">
                <a:solidFill>
                  <a:srgbClr val="212529"/>
                </a:solidFill>
                <a:effectLst/>
              </a:rPr>
              <a:t> or windy… we can have lots of fun exploring, experimenting and experiencing the outdoors; it is important to make clothing choices that will help us to feel comfortable.</a:t>
            </a:r>
            <a:r>
              <a:rPr lang="en-US">
                <a:solidFill>
                  <a:srgbClr val="212529"/>
                </a:solidFill>
              </a:rPr>
              <a:t>  </a:t>
            </a:r>
            <a:endParaRPr lang="en-GB" b="0" i="0">
              <a:solidFill>
                <a:srgbClr val="212529"/>
              </a:solidFill>
              <a:effectLst/>
            </a:endParaRPr>
          </a:p>
          <a:p>
            <a:endParaRPr lang="en-GB" b="0" i="0">
              <a:solidFill>
                <a:srgbClr val="212529"/>
              </a:solidFill>
              <a:effectLst/>
            </a:endParaRPr>
          </a:p>
          <a:p>
            <a:r>
              <a:rPr lang="en-GB" b="0" i="0">
                <a:solidFill>
                  <a:srgbClr val="212529"/>
                </a:solidFill>
                <a:effectLst/>
              </a:rPr>
              <a:t>Jigsaw Jez is inspired to find a place to read outside too. I wonder what Jigsaw Jez will choose to wear.</a:t>
            </a:r>
            <a:r>
              <a:rPr lang="en-GB">
                <a:solidFill>
                  <a:srgbClr val="212529"/>
                </a:solidFill>
              </a:rPr>
              <a:t> </a:t>
            </a:r>
            <a:endParaRPr lang="en-US" b="0" i="0">
              <a:solidFill>
                <a:srgbClr val="212529"/>
              </a:solidFill>
              <a:effectLst/>
            </a:endParaRPr>
          </a:p>
          <a:p>
            <a:endParaRPr lang="en-GB" b="0" i="0">
              <a:solidFill>
                <a:srgbClr val="212529"/>
              </a:solidFill>
              <a:effectLst/>
            </a:endParaRPr>
          </a:p>
          <a:p>
            <a:r>
              <a:rPr lang="en-GB" b="0" i="0">
                <a:solidFill>
                  <a:srgbClr val="212529"/>
                </a:solidFill>
                <a:effectLst/>
              </a:rPr>
              <a:t>Will the clothing choices make a difference to Jez’s reading experience outside?</a:t>
            </a:r>
            <a:r>
              <a:rPr lang="en-GB">
                <a:solidFill>
                  <a:srgbClr val="212529"/>
                </a:solidFill>
              </a:rPr>
              <a:t> </a:t>
            </a:r>
            <a:endParaRPr lang="en-US">
              <a:solidFill>
                <a:srgbClr val="212529"/>
              </a:solidFill>
            </a:endParaRPr>
          </a:p>
          <a:p>
            <a:endParaRPr lang="en-GB" sz="1200" b="1" i="0">
              <a:solidFill>
                <a:srgbClr val="212529"/>
              </a:solidFill>
              <a:effectLst/>
              <a:latin typeface="din-2014"/>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806CCA4-B4C0-0C42-BED0-AFE217255143}" type="slidenum">
              <a:rPr lang="en-US" smtClean="0"/>
              <a:t>15</a:t>
            </a:fld>
            <a:endParaRPr lang="en-US"/>
          </a:p>
        </p:txBody>
      </p:sp>
    </p:spTree>
    <p:extLst>
      <p:ext uri="{BB962C8B-B14F-4D97-AF65-F5344CB8AC3E}">
        <p14:creationId xmlns:p14="http://schemas.microsoft.com/office/powerpoint/2010/main" val="3057547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b="1">
                <a:solidFill>
                  <a:srgbClr val="212529"/>
                </a:solidFill>
              </a:rPr>
              <a:t>Help Me Reflect</a:t>
            </a:r>
            <a:endParaRPr lang="en-US">
              <a:solidFill>
                <a:srgbClr val="212529"/>
              </a:solidFill>
              <a:cs typeface="Calibri"/>
            </a:endParaRPr>
          </a:p>
          <a:p>
            <a:pPr>
              <a:defRPr/>
            </a:pPr>
            <a:endParaRPr lang="en-GB" b="1">
              <a:solidFill>
                <a:srgbClr val="212529"/>
              </a:solidFill>
            </a:endParaRPr>
          </a:p>
          <a:p>
            <a:pPr>
              <a:defRPr/>
            </a:pPr>
            <a:r>
              <a:rPr lang="en-GB">
                <a:solidFill>
                  <a:srgbClr val="212529"/>
                </a:solidFill>
                <a:effectLst/>
              </a:rPr>
              <a:t>Let’s go! Jigsaw Jerrie invites you to enjoy the Spring </a:t>
            </a:r>
            <a:r>
              <a:rPr lang="en-GB">
                <a:solidFill>
                  <a:srgbClr val="212529"/>
                </a:solidFill>
              </a:rPr>
              <a:t>season, choose a </a:t>
            </a:r>
            <a:r>
              <a:rPr lang="en-GB">
                <a:solidFill>
                  <a:srgbClr val="212529"/>
                </a:solidFill>
                <a:effectLst/>
              </a:rPr>
              <a:t>book </a:t>
            </a:r>
            <a:r>
              <a:rPr lang="en-GB">
                <a:solidFill>
                  <a:srgbClr val="212529"/>
                </a:solidFill>
              </a:rPr>
              <a:t>of your choice </a:t>
            </a:r>
            <a:r>
              <a:rPr lang="en-GB">
                <a:solidFill>
                  <a:srgbClr val="212529"/>
                </a:solidFill>
                <a:effectLst/>
              </a:rPr>
              <a:t>and find somewhere that makes you feel comfortable </a:t>
            </a:r>
            <a:r>
              <a:rPr lang="en-GB">
                <a:solidFill>
                  <a:srgbClr val="212529"/>
                </a:solidFill>
              </a:rPr>
              <a:t>to read it </a:t>
            </a:r>
            <a:r>
              <a:rPr lang="en-GB">
                <a:solidFill>
                  <a:srgbClr val="212529"/>
                </a:solidFill>
                <a:effectLst/>
              </a:rPr>
              <a:t>outside.</a:t>
            </a:r>
            <a:endParaRPr lang="en-US">
              <a:solidFill>
                <a:srgbClr val="212529"/>
              </a:solidFill>
            </a:endParaRPr>
          </a:p>
          <a:p>
            <a:pPr>
              <a:defRPr/>
            </a:pPr>
            <a:endParaRPr lang="en-US">
              <a:solidFill>
                <a:srgbClr val="212529"/>
              </a:solidFill>
            </a:endParaRPr>
          </a:p>
          <a:p>
            <a:pPr lvl="0" algn="l" defTabSz="914400">
              <a:lnSpc>
                <a:spcPct val="100000"/>
              </a:lnSpc>
              <a:spcBef>
                <a:spcPts val="0"/>
              </a:spcBef>
              <a:spcAft>
                <a:spcPts val="0"/>
              </a:spcAft>
              <a:buNone/>
              <a:tabLst/>
              <a:defRPr/>
            </a:pPr>
            <a:r>
              <a:rPr lang="en-GB">
                <a:solidFill>
                  <a:srgbClr val="212529"/>
                </a:solidFill>
                <a:effectLst/>
              </a:rPr>
              <a:t>I wonder what you will see, hear, notice and smell in the outdoors… I wonder how you will explore, experiment and experience your book outside.</a:t>
            </a:r>
            <a:endParaRPr lang="en-US">
              <a:solidFill>
                <a:srgbClr val="212529"/>
              </a:solidFill>
            </a:endParaRPr>
          </a:p>
          <a:p>
            <a:pPr>
              <a:defRPr/>
            </a:pPr>
            <a:endParaRPr lang="en-US">
              <a:solidFill>
                <a:srgbClr val="212529"/>
              </a:solidFill>
            </a:endParaRPr>
          </a:p>
          <a:p>
            <a:pPr>
              <a:defRPr/>
            </a:pPr>
            <a:r>
              <a:rPr lang="en-GB">
                <a:solidFill>
                  <a:srgbClr val="212529"/>
                </a:solidFill>
                <a:effectLst/>
              </a:rPr>
              <a:t>You can collect all the spaces that you find on our Jigsaw World Book Day Collecting </a:t>
            </a:r>
            <a:r>
              <a:rPr lang="en-GB">
                <a:solidFill>
                  <a:srgbClr val="212529"/>
                </a:solidFill>
              </a:rPr>
              <a:t>Card</a:t>
            </a:r>
            <a:r>
              <a:rPr lang="en-GB">
                <a:solidFill>
                  <a:srgbClr val="212529"/>
                </a:solidFill>
                <a:effectLst/>
              </a:rPr>
              <a:t>; keep it safe tucked inside your book and keep a note of your travels along the way!</a:t>
            </a:r>
            <a:r>
              <a:rPr lang="en-GB">
                <a:solidFill>
                  <a:srgbClr val="212529"/>
                </a:solidFill>
              </a:rPr>
              <a:t> </a:t>
            </a:r>
            <a:endParaRPr lang="en-US">
              <a:solidFill>
                <a:srgbClr val="212529"/>
              </a:solidFill>
            </a:endParaRPr>
          </a:p>
          <a:p>
            <a:pPr>
              <a:defRPr/>
            </a:pPr>
            <a:endParaRPr lang="en-GB" b="1">
              <a:solidFill>
                <a:srgbClr val="212529"/>
              </a:solidFill>
              <a:latin typeface="din-2014"/>
            </a:endParaRPr>
          </a:p>
          <a:p>
            <a:pPr>
              <a:defRPr/>
            </a:pPr>
            <a:r>
              <a:rPr lang="en-GB" sz="1800" i="1">
                <a:effectLst/>
                <a:latin typeface="Calibri"/>
                <a:ea typeface="Calibri"/>
                <a:cs typeface="Calibri"/>
              </a:rPr>
              <a:t>World Book Day is a registered charity (no. 1079257) and registered company (no. 03783095) in the UK. World Book Day and the associated logo are the registered trademarks of World Book Day Limited.</a:t>
            </a:r>
            <a:endParaRPr lang="en-GB" sz="1800" i="1">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i="1">
              <a:latin typeface="inherit"/>
              <a:ea typeface="Calibri"/>
              <a:cs typeface="Calibri"/>
            </a:endParaRPr>
          </a:p>
          <a:p>
            <a:pPr defTabSz="914400">
              <a:buNone/>
              <a:tabLst/>
              <a:defRPr/>
            </a:pPr>
            <a:endParaRPr lang="en-GB"/>
          </a:p>
        </p:txBody>
      </p:sp>
      <p:sp>
        <p:nvSpPr>
          <p:cNvPr id="4" name="Slide Number Placeholder 3"/>
          <p:cNvSpPr>
            <a:spLocks noGrp="1"/>
          </p:cNvSpPr>
          <p:nvPr>
            <p:ph type="sldNum" sz="quarter" idx="5"/>
          </p:nvPr>
        </p:nvSpPr>
        <p:spPr/>
        <p:txBody>
          <a:bodyPr/>
          <a:lstStyle/>
          <a:p>
            <a:fld id="{9806CCA4-B4C0-0C42-BED0-AFE217255143}" type="slidenum">
              <a:rPr lang="en-US" smtClean="0"/>
              <a:t>16</a:t>
            </a:fld>
            <a:endParaRPr lang="en-US"/>
          </a:p>
        </p:txBody>
      </p:sp>
    </p:spTree>
    <p:extLst>
      <p:ext uri="{BB962C8B-B14F-4D97-AF65-F5344CB8AC3E}">
        <p14:creationId xmlns:p14="http://schemas.microsoft.com/office/powerpoint/2010/main" val="16773892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dirty="0">
                <a:solidFill>
                  <a:srgbClr val="212529"/>
                </a:solidFill>
                <a:effectLst/>
              </a:rPr>
              <a:t>Mindful Movement/Calm Me:</a:t>
            </a:r>
            <a:r>
              <a:rPr lang="en-GB" b="0" i="0" dirty="0">
                <a:solidFill>
                  <a:srgbClr val="212529"/>
                </a:solidFill>
                <a:effectLst/>
              </a:rPr>
              <a:t> </a:t>
            </a:r>
            <a:endParaRPr lang="en-US" b="0" i="0" dirty="0">
              <a:solidFill>
                <a:srgbClr val="212529"/>
              </a:solidFill>
              <a:effectLst/>
            </a:endParaRPr>
          </a:p>
          <a:p>
            <a:endParaRPr lang="en-GB" b="0" i="0" dirty="0">
              <a:solidFill>
                <a:srgbClr val="212529"/>
              </a:solidFill>
              <a:effectLst/>
            </a:endParaRPr>
          </a:p>
          <a:p>
            <a:r>
              <a:rPr lang="en-GB" b="0" i="0" dirty="0">
                <a:solidFill>
                  <a:srgbClr val="212529"/>
                </a:solidFill>
                <a:effectLst/>
              </a:rPr>
              <a:t>There are two options in Jigsaw Outdoors; the Mindful Movement practice and the Calm Me practice. If space allows, you may wish to try out some of the stretches from our small sample of Mindful Movement.</a:t>
            </a:r>
            <a:r>
              <a:rPr lang="en-GB" dirty="0">
                <a:solidFill>
                  <a:srgbClr val="212529"/>
                </a:solidFill>
              </a:rPr>
              <a:t> </a:t>
            </a:r>
            <a:endParaRPr lang="en-US" dirty="0">
              <a:solidFill>
                <a:srgbClr val="212529"/>
              </a:solidFill>
            </a:endParaRPr>
          </a:p>
          <a:p>
            <a:endParaRPr lang="en-GB" dirty="0">
              <a:solidFill>
                <a:srgbClr val="212529"/>
              </a:solidFill>
            </a:endParaRPr>
          </a:p>
          <a:p>
            <a:r>
              <a:rPr lang="en-GB" b="0" i="0" dirty="0">
                <a:solidFill>
                  <a:srgbClr val="212529"/>
                </a:solidFill>
                <a:effectLst/>
              </a:rPr>
              <a:t>(Alternatively, skip to the next slide to practise a Calm Me.)</a:t>
            </a:r>
            <a:endParaRPr lang="en-US" b="0" i="0" dirty="0">
              <a:solidFill>
                <a:srgbClr val="212529"/>
              </a:solidFill>
              <a:effectLst/>
            </a:endParaRPr>
          </a:p>
          <a:p>
            <a:endParaRPr lang="en-GB" b="0" i="0" dirty="0">
              <a:solidFill>
                <a:srgbClr val="212529"/>
              </a:solidFill>
              <a:effectLst/>
            </a:endParaRPr>
          </a:p>
          <a:p>
            <a:r>
              <a:rPr lang="en-US" b="1" i="0" dirty="0">
                <a:solidFill>
                  <a:srgbClr val="212529"/>
                </a:solidFill>
                <a:effectLst/>
              </a:rPr>
              <a:t>If you are using the Mindful Movement resources, ensure there is enough space for everyone to move freely. Invite the children to follow and perform the selection of movements.</a:t>
            </a:r>
            <a:r>
              <a:rPr lang="en-US" b="1" dirty="0">
                <a:solidFill>
                  <a:srgbClr val="212529"/>
                </a:solidFill>
              </a:rPr>
              <a:t> </a:t>
            </a:r>
            <a:endParaRPr lang="en-US" i="0" dirty="0">
              <a:solidFill>
                <a:srgbClr val="212529"/>
              </a:solidFill>
              <a:effectLst/>
            </a:endParaRPr>
          </a:p>
          <a:p>
            <a:endParaRPr lang="en-US" b="0" i="0" dirty="0">
              <a:solidFill>
                <a:srgbClr val="212529"/>
              </a:solidFill>
              <a:effectLst/>
            </a:endParaRPr>
          </a:p>
          <a:p>
            <a:pPr>
              <a:defRPr/>
            </a:pPr>
            <a:r>
              <a:rPr lang="en-US" b="0" i="0" dirty="0">
                <a:solidFill>
                  <a:srgbClr val="212529"/>
                </a:solidFill>
                <a:effectLst/>
              </a:rPr>
              <a:t>Using the Jigsaw Chime,</a:t>
            </a:r>
            <a:r>
              <a:rPr lang="en-US" dirty="0">
                <a:solidFill>
                  <a:srgbClr val="212529"/>
                </a:solidFill>
              </a:rPr>
              <a:t> </a:t>
            </a:r>
            <a:r>
              <a:rPr lang="en-US" b="0" i="0" dirty="0">
                <a:solidFill>
                  <a:srgbClr val="212529"/>
                </a:solidFill>
                <a:effectLst/>
              </a:rPr>
              <a:t>invite everyone to listen very carefully until they can no longer hear the sound. Ask everyone to close their eyes and imagine being outside. Ask them to think about how it might feel to be outside on a fresh spring day. What sounds might they hear? Perhaps tweeting birds, bees buzzing, wind rustling.</a:t>
            </a:r>
          </a:p>
          <a:p>
            <a:pPr marL="0" marR="0" lvl="0" indent="0" algn="l" defTabSz="914400">
              <a:lnSpc>
                <a:spcPct val="100000"/>
              </a:lnSpc>
              <a:spcBef>
                <a:spcPts val="0"/>
              </a:spcBef>
              <a:spcAft>
                <a:spcPts val="0"/>
              </a:spcAft>
              <a:buNone/>
              <a:tabLst/>
              <a:defRPr/>
            </a:pPr>
            <a:endParaRPr lang="en-US" b="0" i="0" dirty="0">
              <a:solidFill>
                <a:srgbClr val="212529"/>
              </a:solidFill>
              <a:effectLst/>
            </a:endParaRPr>
          </a:p>
          <a:p>
            <a:pPr marL="0" marR="0" lvl="0" indent="0" algn="l" defTabSz="914400">
              <a:lnSpc>
                <a:spcPct val="100000"/>
              </a:lnSpc>
              <a:spcBef>
                <a:spcPts val="0"/>
              </a:spcBef>
              <a:spcAft>
                <a:spcPts val="0"/>
              </a:spcAft>
              <a:buNone/>
              <a:tabLst/>
              <a:defRPr/>
            </a:pPr>
            <a:r>
              <a:rPr lang="en-US" b="0" i="0" dirty="0">
                <a:solidFill>
                  <a:srgbClr val="212529"/>
                </a:solidFill>
                <a:effectLst/>
              </a:rPr>
              <a:t>Ask the children to take three long, gentle breaths. Sound the Chime again and ask the children to open their eyes.</a:t>
            </a:r>
          </a:p>
          <a:p>
            <a:endParaRPr lang="en-US" b="0" i="0" dirty="0">
              <a:solidFill>
                <a:srgbClr val="212529"/>
              </a:solidFill>
              <a:effectLst/>
            </a:endParaRPr>
          </a:p>
          <a:p>
            <a:r>
              <a:rPr lang="en-US" b="0" i="0" dirty="0">
                <a:solidFill>
                  <a:srgbClr val="212529"/>
                </a:solidFill>
                <a:effectLst/>
              </a:rPr>
              <a:t>Invite the children to join in with the Mindful Movement poses. Take your time with each one, before moving on to the next.</a:t>
            </a:r>
          </a:p>
          <a:p>
            <a:endParaRPr lang="en-US" b="0" i="0" dirty="0">
              <a:solidFill>
                <a:srgbClr val="212529"/>
              </a:solidFill>
              <a:effectLst/>
            </a:endParaRPr>
          </a:p>
          <a:p>
            <a:pPr marL="0" marR="0" lvl="0" indent="0" algn="l" defTabSz="914400">
              <a:lnSpc>
                <a:spcPct val="100000"/>
              </a:lnSpc>
              <a:spcBef>
                <a:spcPts val="0"/>
              </a:spcBef>
              <a:spcAft>
                <a:spcPts val="0"/>
              </a:spcAft>
              <a:buNone/>
              <a:tabLst/>
              <a:defRPr/>
            </a:pPr>
            <a:r>
              <a:rPr lang="en-US" b="0" i="0" dirty="0">
                <a:solidFill>
                  <a:srgbClr val="212529"/>
                </a:solidFill>
                <a:effectLst/>
              </a:rPr>
              <a:t>At the end of the Mindful Movement time, invite children to notice their breathing and what else is happening in and to their bodies; they might like to finish with three deep breaths, ensuring the exhale is slightly longer than the inhale.</a:t>
            </a:r>
            <a:endParaRPr lang="en-GB" b="0" i="0" dirty="0">
              <a:solidFill>
                <a:srgbClr val="212529"/>
              </a:solidFill>
              <a:effectLst/>
            </a:endParaRPr>
          </a:p>
          <a:p>
            <a:endParaRPr lang="en-US" b="0" i="0" dirty="0">
              <a:solidFill>
                <a:srgbClr val="212529"/>
              </a:solidFill>
              <a:effectLst/>
            </a:endParaRPr>
          </a:p>
          <a:p>
            <a:r>
              <a:rPr lang="en-US" b="0" i="0" dirty="0">
                <a:solidFill>
                  <a:srgbClr val="212529"/>
                </a:solidFill>
                <a:effectLst/>
              </a:rPr>
              <a:t>When it feels right, sound the Jigsaw Chime again, inviting the children to close their eyes. As the sound fades away ask everyone to open their eyes and bring their attention back to the room.</a:t>
            </a:r>
            <a:endParaRPr lang="en-GB" dirty="0">
              <a:solidFill>
                <a:srgbClr val="212529"/>
              </a:solidFill>
            </a:endParaRPr>
          </a:p>
          <a:p>
            <a:endParaRPr lang="en-US" b="0" i="0" dirty="0">
              <a:solidFill>
                <a:srgbClr val="212529"/>
              </a:solidFill>
              <a:effectLst/>
            </a:endParaRPr>
          </a:p>
          <a:p>
            <a:r>
              <a:rPr lang="en-US" b="1" i="0" dirty="0">
                <a:solidFill>
                  <a:srgbClr val="212529"/>
                </a:solidFill>
                <a:effectLst/>
              </a:rPr>
              <a:t>(A sample of our Mindful Movement has been included in Partnership with our World Book Day 2024 Event)</a:t>
            </a:r>
            <a:endParaRPr lang="en-US" dirty="0">
              <a:solidFill>
                <a:srgbClr val="212529"/>
              </a:solidFill>
            </a:endParaRPr>
          </a:p>
          <a:p>
            <a:endParaRPr lang="en-US" i="0" dirty="0">
              <a:solidFill>
                <a:srgbClr val="212529"/>
              </a:solidFill>
              <a:effectLst/>
            </a:endParaRPr>
          </a:p>
          <a:p>
            <a:endParaRPr lang="en-GB" b="0" i="0" dirty="0">
              <a:solidFill>
                <a:srgbClr val="212529"/>
              </a:solidFill>
              <a:effectLst/>
              <a:latin typeface="din-2014"/>
            </a:endParaRPr>
          </a:p>
        </p:txBody>
      </p:sp>
      <p:sp>
        <p:nvSpPr>
          <p:cNvPr id="4" name="Slide Number Placeholder 3"/>
          <p:cNvSpPr>
            <a:spLocks noGrp="1"/>
          </p:cNvSpPr>
          <p:nvPr>
            <p:ph type="sldNum" sz="quarter" idx="5"/>
          </p:nvPr>
        </p:nvSpPr>
        <p:spPr/>
        <p:txBody>
          <a:bodyPr/>
          <a:lstStyle/>
          <a:p>
            <a:fld id="{9806CCA4-B4C0-0C42-BED0-AFE217255143}" type="slidenum">
              <a:rPr lang="en-US" smtClean="0"/>
              <a:t>2</a:t>
            </a:fld>
            <a:endParaRPr lang="en-US"/>
          </a:p>
        </p:txBody>
      </p:sp>
    </p:spTree>
    <p:extLst>
      <p:ext uri="{BB962C8B-B14F-4D97-AF65-F5344CB8AC3E}">
        <p14:creationId xmlns:p14="http://schemas.microsoft.com/office/powerpoint/2010/main" val="16927489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a:solidFill>
                  <a:srgbClr val="212529"/>
                </a:solidFill>
                <a:effectLst/>
                <a:latin typeface="din-2014"/>
              </a:rPr>
              <a:t>(Alternative option - Calm me)</a:t>
            </a:r>
            <a:endParaRPr lang="en-GB" b="0" i="0">
              <a:solidFill>
                <a:srgbClr val="212529"/>
              </a:solidFill>
              <a:effectLst/>
              <a:latin typeface="din-2014"/>
            </a:endParaRPr>
          </a:p>
          <a:p>
            <a:endParaRPr lang="en-GB" b="0" i="0">
              <a:solidFill>
                <a:srgbClr val="212529"/>
              </a:solidFill>
              <a:effectLst/>
              <a:latin typeface="din-2014"/>
            </a:endParaRPr>
          </a:p>
          <a:p>
            <a:r>
              <a:rPr lang="en-US" b="0" i="0">
                <a:solidFill>
                  <a:srgbClr val="212529"/>
                </a:solidFill>
                <a:effectLst/>
                <a:latin typeface="din-2014"/>
              </a:rPr>
              <a:t>Using the </a:t>
            </a:r>
            <a:r>
              <a:rPr lang="en-US" b="0" i="0">
                <a:solidFill>
                  <a:srgbClr val="E52120"/>
                </a:solidFill>
                <a:effectLst/>
                <a:latin typeface="din-2014"/>
              </a:rPr>
              <a:t>Jigsaw Chime,</a:t>
            </a:r>
            <a:r>
              <a:rPr lang="en-US" b="0" i="0">
                <a:solidFill>
                  <a:srgbClr val="212529"/>
                </a:solidFill>
                <a:effectLst/>
                <a:latin typeface="din-2014"/>
              </a:rPr>
              <a:t> invite everyone to listen very carefully until they can no longer hear the sound. Ask everyone to close their eyes and imagine a </a:t>
            </a:r>
            <a:r>
              <a:rPr lang="en-US">
                <a:solidFill>
                  <a:srgbClr val="212529"/>
                </a:solidFill>
                <a:latin typeface="din-2014"/>
              </a:rPr>
              <a:t>rainbow in the sky </a:t>
            </a:r>
            <a:r>
              <a:rPr lang="en-US" b="0" i="0">
                <a:solidFill>
                  <a:srgbClr val="212529"/>
                </a:solidFill>
                <a:effectLst/>
                <a:latin typeface="din-2014"/>
              </a:rPr>
              <a:t>(</a:t>
            </a:r>
            <a:r>
              <a:rPr lang="en-US">
                <a:solidFill>
                  <a:srgbClr val="212529"/>
                </a:solidFill>
                <a:latin typeface="din-2014"/>
              </a:rPr>
              <a:t>or they</a:t>
            </a:r>
            <a:r>
              <a:rPr lang="en-US" b="0" i="0">
                <a:solidFill>
                  <a:srgbClr val="212529"/>
                </a:solidFill>
                <a:effectLst/>
                <a:latin typeface="din-2014"/>
              </a:rPr>
              <a:t> can look at the image on the screen if preferred). Ask the children to take three long, gentle breaths. Sound the Chime again.</a:t>
            </a:r>
            <a:r>
              <a:rPr lang="en-US">
                <a:solidFill>
                  <a:srgbClr val="212529"/>
                </a:solidFill>
                <a:latin typeface="din-2014"/>
              </a:rPr>
              <a:t> </a:t>
            </a:r>
            <a:endParaRPr lang="en-US" b="0" i="0">
              <a:solidFill>
                <a:srgbClr val="212529"/>
              </a:solidFill>
              <a:effectLst/>
              <a:latin typeface="din-2014"/>
            </a:endParaRPr>
          </a:p>
          <a:p>
            <a:endParaRPr lang="en-US" b="0" i="0">
              <a:solidFill>
                <a:srgbClr val="212529"/>
              </a:solidFill>
              <a:effectLst/>
              <a:latin typeface="din-2014"/>
            </a:endParaRPr>
          </a:p>
          <a:p>
            <a:r>
              <a:rPr lang="en-US" b="0" i="0">
                <a:solidFill>
                  <a:srgbClr val="212529"/>
                </a:solidFill>
                <a:effectLst/>
                <a:latin typeface="din-2014"/>
              </a:rPr>
              <a:t>Ask them to think about how it might feel to be outdoors on a fresh spring day. What sounds might they hear? Perhaps tweeting birds, leaves rustling or the wind whistling.</a:t>
            </a:r>
            <a:r>
              <a:rPr lang="en-US">
                <a:solidFill>
                  <a:srgbClr val="212529"/>
                </a:solidFill>
                <a:latin typeface="din-2014"/>
              </a:rPr>
              <a:t> </a:t>
            </a:r>
            <a:endParaRPr lang="en-US" b="0" i="0">
              <a:solidFill>
                <a:srgbClr val="212529"/>
              </a:solidFill>
              <a:effectLst/>
              <a:latin typeface="din-2014"/>
            </a:endParaRPr>
          </a:p>
          <a:p>
            <a:endParaRPr lang="en-US" b="0" i="0">
              <a:solidFill>
                <a:srgbClr val="212529"/>
              </a:solidFill>
              <a:effectLst/>
              <a:latin typeface="din-2014"/>
            </a:endParaRPr>
          </a:p>
          <a:p>
            <a:r>
              <a:rPr lang="en-US" b="0" i="0">
                <a:solidFill>
                  <a:srgbClr val="212529"/>
                </a:solidFill>
                <a:effectLst/>
                <a:latin typeface="din-2014"/>
              </a:rPr>
              <a:t>When it feels right, sound the </a:t>
            </a:r>
            <a:r>
              <a:rPr lang="en-US" b="0" i="0">
                <a:solidFill>
                  <a:srgbClr val="E52120"/>
                </a:solidFill>
                <a:effectLst/>
                <a:latin typeface="din-2014"/>
              </a:rPr>
              <a:t>Jigsaw Chime</a:t>
            </a:r>
            <a:r>
              <a:rPr lang="en-US" b="0" i="0">
                <a:solidFill>
                  <a:srgbClr val="212529"/>
                </a:solidFill>
                <a:effectLst/>
                <a:latin typeface="din-2014"/>
              </a:rPr>
              <a:t> again, inviting the children to close their eyes. As the sound fades away ask everyone to open their eyes and bring their attention back to the room.</a:t>
            </a:r>
            <a:endParaRPr lang="en-GB"/>
          </a:p>
          <a:p>
            <a:endParaRPr lang="en-GB" b="0" i="0">
              <a:solidFill>
                <a:srgbClr val="212529"/>
              </a:solidFill>
              <a:effectLst/>
              <a:latin typeface="din-2014"/>
            </a:endParaRPr>
          </a:p>
        </p:txBody>
      </p:sp>
      <p:sp>
        <p:nvSpPr>
          <p:cNvPr id="4" name="Slide Number Placeholder 3"/>
          <p:cNvSpPr>
            <a:spLocks noGrp="1"/>
          </p:cNvSpPr>
          <p:nvPr>
            <p:ph type="sldNum" sz="quarter" idx="5"/>
          </p:nvPr>
        </p:nvSpPr>
        <p:spPr/>
        <p:txBody>
          <a:bodyPr/>
          <a:lstStyle/>
          <a:p>
            <a:fld id="{9806CCA4-B4C0-0C42-BED0-AFE217255143}" type="slidenum">
              <a:rPr lang="en-US" smtClean="0"/>
              <a:t>3</a:t>
            </a:fld>
            <a:endParaRPr lang="en-US"/>
          </a:p>
        </p:txBody>
      </p:sp>
    </p:spTree>
    <p:extLst>
      <p:ext uri="{BB962C8B-B14F-4D97-AF65-F5344CB8AC3E}">
        <p14:creationId xmlns:p14="http://schemas.microsoft.com/office/powerpoint/2010/main" val="11364797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a:solidFill>
                  <a:srgbClr val="212529"/>
                </a:solidFill>
                <a:effectLst/>
                <a:latin typeface="din-2014"/>
              </a:rPr>
              <a:t>Help Me Think About</a:t>
            </a:r>
          </a:p>
          <a:p>
            <a:endParaRPr lang="en-GB" sz="1200" b="1" i="0" kern="1200">
              <a:solidFill>
                <a:srgbClr val="212529"/>
              </a:solidFill>
              <a:effectLst/>
              <a:latin typeface="din-2014"/>
              <a:ea typeface="+mn-ea"/>
              <a:cs typeface="+mn-cs"/>
            </a:endParaRPr>
          </a:p>
          <a:p>
            <a:r>
              <a:rPr lang="en-GB" sz="1800" kern="100">
                <a:effectLst/>
                <a:latin typeface="Calibri"/>
                <a:ea typeface="Calibri" panose="020F0502020204030204" pitchFamily="34" charset="0"/>
                <a:cs typeface="Calibri"/>
              </a:rPr>
              <a:t>Introduce the spring season.</a:t>
            </a:r>
          </a:p>
          <a:p>
            <a:endParaRPr lang="en-GB" sz="1800" kern="1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r>
              <a:rPr lang="en-US" sz="2800" b="0" i="0">
                <a:solidFill>
                  <a:srgbClr val="212529"/>
                </a:solidFill>
                <a:effectLst/>
                <a:latin typeface="din-2014"/>
              </a:rPr>
              <a:t>Spring happens between the months of March, April and May.</a:t>
            </a:r>
            <a:r>
              <a:rPr lang="en-US" sz="2800">
                <a:solidFill>
                  <a:srgbClr val="212529"/>
                </a:solidFill>
                <a:latin typeface="din-2014"/>
              </a:rPr>
              <a:t> </a:t>
            </a:r>
            <a:endParaRPr lang="en-US" sz="2800" b="0" i="0">
              <a:solidFill>
                <a:srgbClr val="212529"/>
              </a:solidFill>
              <a:effectLst/>
              <a:latin typeface="din-2014"/>
            </a:endParaRPr>
          </a:p>
          <a:p>
            <a:endParaRPr lang="en-US" sz="2800" b="0" i="0">
              <a:solidFill>
                <a:srgbClr val="212529"/>
              </a:solidFill>
              <a:effectLst/>
              <a:latin typeface="din-2014"/>
            </a:endParaRPr>
          </a:p>
          <a:p>
            <a:r>
              <a:rPr lang="en-US" sz="2800" b="0" i="0">
                <a:solidFill>
                  <a:srgbClr val="212529"/>
                </a:solidFill>
                <a:effectLst/>
                <a:latin typeface="din-2014"/>
              </a:rPr>
              <a:t>It is a time when nature renews, grows and blossoms. We can see these changes more when we take the time to slow down and look carefully. Spring is a time when we </a:t>
            </a:r>
            <a:r>
              <a:rPr lang="en-US" sz="2800">
                <a:solidFill>
                  <a:srgbClr val="212529"/>
                </a:solidFill>
                <a:latin typeface="din-2014"/>
              </a:rPr>
              <a:t>might spot new </a:t>
            </a:r>
            <a:r>
              <a:rPr lang="en-US" sz="2800" b="0" i="0">
                <a:solidFill>
                  <a:srgbClr val="212529"/>
                </a:solidFill>
                <a:effectLst/>
                <a:latin typeface="din-2014"/>
              </a:rPr>
              <a:t>buds, flowers, baby animals, birds busy building nests and lots of insects.</a:t>
            </a:r>
            <a:r>
              <a:rPr lang="en-US" sz="2800">
                <a:solidFill>
                  <a:srgbClr val="212529"/>
                </a:solidFill>
                <a:latin typeface="din-2014"/>
              </a:rPr>
              <a:t> </a:t>
            </a:r>
            <a:endParaRPr lang="en-US" sz="2800" b="0" i="0">
              <a:solidFill>
                <a:srgbClr val="212529"/>
              </a:solidFill>
              <a:effectLst/>
              <a:latin typeface="din-2014"/>
            </a:endParaRPr>
          </a:p>
          <a:p>
            <a:endParaRPr lang="en-GB" sz="1800" b="0" i="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r>
              <a:rPr lang="en-GB" sz="1800" kern="100">
                <a:effectLst/>
                <a:latin typeface="Calibri"/>
                <a:ea typeface="Calibri" panose="020F0502020204030204" pitchFamily="34" charset="0"/>
                <a:cs typeface="Calibri"/>
              </a:rPr>
              <a:t>Have you ever noticed some of these things before?</a:t>
            </a:r>
            <a:r>
              <a:rPr lang="en-GB" sz="1800" kern="100">
                <a:latin typeface="Calibri"/>
                <a:ea typeface="Calibri" panose="020F0502020204030204" pitchFamily="34" charset="0"/>
                <a:cs typeface="Calibri"/>
              </a:rPr>
              <a:t> </a:t>
            </a:r>
            <a:endParaRPr lang="en-GB" sz="1800" kern="100">
              <a:effectLst/>
              <a:latin typeface="Calibri"/>
              <a:ea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fld id="{9806CCA4-B4C0-0C42-BED0-AFE217255143}" type="slidenum">
              <a:rPr lang="en-US" smtClean="0"/>
              <a:t>4</a:t>
            </a:fld>
            <a:endParaRPr lang="en-US"/>
          </a:p>
        </p:txBody>
      </p:sp>
    </p:spTree>
    <p:extLst>
      <p:ext uri="{BB962C8B-B14F-4D97-AF65-F5344CB8AC3E}">
        <p14:creationId xmlns:p14="http://schemas.microsoft.com/office/powerpoint/2010/main" val="42089112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solidFill>
                  <a:srgbClr val="212529"/>
                </a:solidFill>
              </a:rPr>
              <a:t>Help Me Think About</a:t>
            </a:r>
            <a:endParaRPr lang="en-US">
              <a:solidFill>
                <a:srgbClr val="212529"/>
              </a:solidFill>
            </a:endParaRPr>
          </a:p>
          <a:p>
            <a:endParaRPr lang="en-GB">
              <a:solidFill>
                <a:srgbClr val="212529"/>
              </a:solidFill>
            </a:endParaRPr>
          </a:p>
          <a:p>
            <a:r>
              <a:rPr lang="en-US">
                <a:solidFill>
                  <a:srgbClr val="212529"/>
                </a:solidFill>
              </a:rPr>
              <a:t>Spring provides us with a healthy reminder to think about the ways in which we can grow and blossom. Reading is a great way to learn something new; through a fiction or non-fiction book. or perhaps through reading a play, comic, poetry or a fable. Reading is more than just the skill of </a:t>
            </a:r>
            <a:r>
              <a:rPr lang="en-US" err="1">
                <a:solidFill>
                  <a:srgbClr val="212529"/>
                </a:solidFill>
              </a:rPr>
              <a:t>recognising</a:t>
            </a:r>
            <a:r>
              <a:rPr lang="en-US">
                <a:solidFill>
                  <a:srgbClr val="212529"/>
                </a:solidFill>
              </a:rPr>
              <a:t> and decoding words; it is about enjoying what you are reading and being in the moment with a book.  </a:t>
            </a:r>
            <a:endParaRPr lang="en-US">
              <a:solidFill>
                <a:srgbClr val="212529"/>
              </a:solidFill>
              <a:cs typeface="Calibri"/>
            </a:endParaRPr>
          </a:p>
          <a:p>
            <a:endParaRPr lang="en-US">
              <a:solidFill>
                <a:srgbClr val="212529"/>
              </a:solidFill>
            </a:endParaRPr>
          </a:p>
          <a:p>
            <a:r>
              <a:rPr lang="en-US">
                <a:solidFill>
                  <a:srgbClr val="212529"/>
                </a:solidFill>
              </a:rPr>
              <a:t>Reading is a great way to help our bodies relax, especially when we choose something that interests us. Ask the children to think about the books that they like to read. </a:t>
            </a:r>
          </a:p>
          <a:p>
            <a:endParaRPr lang="en-US">
              <a:solidFill>
                <a:srgbClr val="212529"/>
              </a:solidFill>
            </a:endParaRPr>
          </a:p>
          <a:p>
            <a:endParaRPr lang="en-US">
              <a:solidFill>
                <a:srgbClr val="212529"/>
              </a:solidFill>
            </a:endParaRPr>
          </a:p>
          <a:p>
            <a:endParaRPr lang="en-GB">
              <a:solidFill>
                <a:srgbClr val="212529"/>
              </a:solidFill>
            </a:endParaRPr>
          </a:p>
          <a:p>
            <a:endParaRPr lang="en-GB" sz="1200" b="1" i="0">
              <a:solidFill>
                <a:srgbClr val="212529"/>
              </a:solidFill>
              <a:effectLst/>
              <a:latin typeface="din-2014"/>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806CCA4-B4C0-0C42-BED0-AFE217255143}" type="slidenum">
              <a:rPr lang="en-US" smtClean="0"/>
              <a:t>5</a:t>
            </a:fld>
            <a:endParaRPr lang="en-US"/>
          </a:p>
        </p:txBody>
      </p:sp>
    </p:spTree>
    <p:extLst>
      <p:ext uri="{BB962C8B-B14F-4D97-AF65-F5344CB8AC3E}">
        <p14:creationId xmlns:p14="http://schemas.microsoft.com/office/powerpoint/2010/main" val="15965354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4D5156"/>
                </a:solidFill>
              </a:rPr>
              <a:t>Happy World Book Day!</a:t>
            </a:r>
            <a:endParaRPr lang="en-GB" dirty="0">
              <a:solidFill>
                <a:srgbClr val="4D5156"/>
              </a:solidFill>
            </a:endParaRPr>
          </a:p>
          <a:p>
            <a:endParaRPr lang="en-US" dirty="0">
              <a:solidFill>
                <a:srgbClr val="4D5156"/>
              </a:solidFill>
            </a:endParaRPr>
          </a:p>
          <a:p>
            <a:r>
              <a:rPr lang="en-US" dirty="0">
                <a:solidFill>
                  <a:srgbClr val="4D5156"/>
                </a:solidFill>
              </a:rPr>
              <a:t>World Book Day the charity promotes reading for pleasure, offering every child and young person the opportunity to have a book of their own. </a:t>
            </a:r>
            <a:endParaRPr lang="en-GB" dirty="0">
              <a:solidFill>
                <a:srgbClr val="4D5156"/>
              </a:solidFill>
            </a:endParaRPr>
          </a:p>
          <a:p>
            <a:endParaRPr lang="en-US" dirty="0">
              <a:solidFill>
                <a:srgbClr val="4D5156"/>
              </a:solidFill>
            </a:endParaRPr>
          </a:p>
          <a:p>
            <a:r>
              <a:rPr lang="en-US" dirty="0">
                <a:solidFill>
                  <a:srgbClr val="4D5156"/>
                </a:solidFill>
              </a:rPr>
              <a:t>Have you heard about World Book Day?</a:t>
            </a:r>
            <a:endParaRPr lang="en-GB" dirty="0">
              <a:solidFill>
                <a:srgbClr val="4D5156"/>
              </a:solidFill>
              <a:cs typeface="Calibri"/>
            </a:endParaRPr>
          </a:p>
          <a:p>
            <a:endParaRPr lang="en-GB" dirty="0">
              <a:solidFill>
                <a:srgbClr val="4D5156"/>
              </a:solidFill>
            </a:endParaRPr>
          </a:p>
          <a:p>
            <a:r>
              <a:rPr lang="en-GB" dirty="0">
                <a:solidFill>
                  <a:srgbClr val="4D5156"/>
                </a:solidFill>
              </a:rPr>
              <a:t>World Book Day the charity have created a Primary School Assembly which can be downloaded from their website: </a:t>
            </a:r>
            <a:r>
              <a:rPr lang="en-US" dirty="0">
                <a:solidFill>
                  <a:srgbClr val="4D5156"/>
                </a:solidFill>
                <a:hlinkClick r:id="rId3"/>
              </a:rPr>
              <a:t>2024 Primary Assembly - World Book Day</a:t>
            </a:r>
            <a:r>
              <a:rPr lang="en-US" dirty="0">
                <a:solidFill>
                  <a:srgbClr val="4D5156"/>
                </a:solidFill>
              </a:rPr>
              <a:t>  </a:t>
            </a:r>
          </a:p>
          <a:p>
            <a:r>
              <a:rPr lang="en-US" dirty="0">
                <a:solidFill>
                  <a:srgbClr val="4D5156"/>
                </a:solidFill>
              </a:rPr>
              <a:t>https://</a:t>
            </a:r>
            <a:r>
              <a:rPr lang="en-US" dirty="0" err="1">
                <a:solidFill>
                  <a:srgbClr val="4D5156"/>
                </a:solidFill>
              </a:rPr>
              <a:t>www.worldbookday.com</a:t>
            </a:r>
            <a:r>
              <a:rPr lang="en-US" dirty="0">
                <a:solidFill>
                  <a:srgbClr val="4D5156"/>
                </a:solidFill>
              </a:rPr>
              <a:t>/resource/2024-primary-assembly/</a:t>
            </a:r>
          </a:p>
          <a:p>
            <a:endParaRPr lang="en-US" dirty="0">
              <a:solidFill>
                <a:srgbClr val="4D5156"/>
              </a:solidFill>
            </a:endParaRPr>
          </a:p>
          <a:p>
            <a:r>
              <a:rPr lang="en-GB" i="1" dirty="0">
                <a:solidFill>
                  <a:srgbClr val="4D5156"/>
                </a:solidFill>
              </a:rPr>
              <a:t>World Book Day is a registered charity (no. 1079257) and registered company (no. 03783095) in the UK. World Book Day and the associated logo are the registered trademarks of World Book Day Limited.</a:t>
            </a:r>
            <a:endParaRPr lang="en-GB" dirty="0">
              <a:solidFill>
                <a:srgbClr val="4D5156"/>
              </a:solidFill>
            </a:endParaRPr>
          </a:p>
          <a:p>
            <a:endParaRPr lang="en-US" dirty="0">
              <a:solidFill>
                <a:srgbClr val="4D5156"/>
              </a:solidFill>
              <a:latin typeface="arial"/>
              <a:ea typeface="Calibri"/>
              <a:cs typeface="arial"/>
            </a:endParaRPr>
          </a:p>
        </p:txBody>
      </p:sp>
      <p:sp>
        <p:nvSpPr>
          <p:cNvPr id="4" name="Slide Number Placeholder 3"/>
          <p:cNvSpPr>
            <a:spLocks noGrp="1"/>
          </p:cNvSpPr>
          <p:nvPr>
            <p:ph type="sldNum" sz="quarter" idx="5"/>
          </p:nvPr>
        </p:nvSpPr>
        <p:spPr/>
        <p:txBody>
          <a:bodyPr/>
          <a:lstStyle/>
          <a:p>
            <a:fld id="{9806CCA4-B4C0-0C42-BED0-AFE217255143}" type="slidenum">
              <a:rPr lang="en-US" smtClean="0"/>
              <a:t>6</a:t>
            </a:fld>
            <a:endParaRPr lang="en-US"/>
          </a:p>
        </p:txBody>
      </p:sp>
    </p:spTree>
    <p:extLst>
      <p:ext uri="{BB962C8B-B14F-4D97-AF65-F5344CB8AC3E}">
        <p14:creationId xmlns:p14="http://schemas.microsoft.com/office/powerpoint/2010/main" val="28767277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solidFill>
                  <a:srgbClr val="212529"/>
                </a:solidFill>
              </a:rPr>
              <a:t>Help Me Think About</a:t>
            </a:r>
            <a:endParaRPr lang="en-US">
              <a:solidFill>
                <a:srgbClr val="212529"/>
              </a:solidFill>
            </a:endParaRPr>
          </a:p>
          <a:p>
            <a:endParaRPr lang="en-GB">
              <a:solidFill>
                <a:srgbClr val="212529"/>
              </a:solidFill>
            </a:endParaRPr>
          </a:p>
          <a:p>
            <a:r>
              <a:rPr lang="en-US">
                <a:solidFill>
                  <a:srgbClr val="212529"/>
                </a:solidFill>
              </a:rPr>
              <a:t>Do you have a </a:t>
            </a:r>
            <a:r>
              <a:rPr lang="en-US" err="1">
                <a:solidFill>
                  <a:srgbClr val="212529"/>
                </a:solidFill>
              </a:rPr>
              <a:t>favourite</a:t>
            </a:r>
            <a:r>
              <a:rPr lang="en-US">
                <a:solidFill>
                  <a:srgbClr val="212529"/>
                </a:solidFill>
              </a:rPr>
              <a:t> book? I wonder if you would rather choose to read something different when you are outside.</a:t>
            </a:r>
          </a:p>
          <a:p>
            <a:endParaRPr lang="en-GB">
              <a:solidFill>
                <a:srgbClr val="212529"/>
              </a:solidFill>
            </a:endParaRPr>
          </a:p>
          <a:p>
            <a:r>
              <a:rPr lang="en-US">
                <a:solidFill>
                  <a:srgbClr val="212529"/>
                </a:solidFill>
              </a:rPr>
              <a:t>Jigsaw Jerrie has picked out a selection of different books. All of these books have important PSHE learning messages along with the theme of being outdoors. </a:t>
            </a:r>
          </a:p>
          <a:p>
            <a:endParaRPr lang="en-US">
              <a:solidFill>
                <a:srgbClr val="212529"/>
              </a:solidFill>
            </a:endParaRPr>
          </a:p>
          <a:p>
            <a:r>
              <a:rPr lang="en-US">
                <a:solidFill>
                  <a:srgbClr val="212529"/>
                </a:solidFill>
              </a:rPr>
              <a:t>Our Suggested Reading List is available to download and includes a selection of fiction, non-fiction and poetry books.</a:t>
            </a:r>
            <a:endParaRPr lang="en-GB">
              <a:solidFill>
                <a:srgbClr val="212529"/>
              </a:solidFill>
            </a:endParaRPr>
          </a:p>
          <a:p>
            <a:endParaRPr lang="en-GB" sz="1200" b="1" i="0">
              <a:solidFill>
                <a:srgbClr val="212529"/>
              </a:solidFill>
              <a:effectLst/>
              <a:latin typeface="din-2014"/>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806CCA4-B4C0-0C42-BED0-AFE217255143}" type="slidenum">
              <a:rPr lang="en-US" smtClean="0"/>
              <a:t>7</a:t>
            </a:fld>
            <a:endParaRPr lang="en-US"/>
          </a:p>
        </p:txBody>
      </p:sp>
    </p:spTree>
    <p:extLst>
      <p:ext uri="{BB962C8B-B14F-4D97-AF65-F5344CB8AC3E}">
        <p14:creationId xmlns:p14="http://schemas.microsoft.com/office/powerpoint/2010/main" val="21638668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dirty="0">
                <a:solidFill>
                  <a:srgbClr val="212529"/>
                </a:solidFill>
                <a:effectLst/>
              </a:rPr>
              <a:t>Help Me Think About</a:t>
            </a:r>
            <a:endParaRPr lang="en-US" i="0" dirty="0">
              <a:solidFill>
                <a:srgbClr val="212529"/>
              </a:solidFill>
              <a:effectLst/>
            </a:endParaRPr>
          </a:p>
          <a:p>
            <a:pPr marL="0" marR="0" lvl="0" indent="0" algn="l" defTabSz="914400">
              <a:lnSpc>
                <a:spcPct val="100000"/>
              </a:lnSpc>
              <a:spcBef>
                <a:spcPts val="0"/>
              </a:spcBef>
              <a:spcAft>
                <a:spcPts val="0"/>
              </a:spcAft>
              <a:buNone/>
              <a:tabLst/>
              <a:defRPr/>
            </a:pPr>
            <a:endParaRPr lang="en-US" b="0" i="0" dirty="0">
              <a:solidFill>
                <a:srgbClr val="212529"/>
              </a:solidFill>
              <a:effectLst/>
            </a:endParaRPr>
          </a:p>
          <a:p>
            <a:pPr>
              <a:defRPr/>
            </a:pPr>
            <a:r>
              <a:rPr lang="en-US" b="0" i="0" dirty="0">
                <a:solidFill>
                  <a:srgbClr val="212529"/>
                </a:solidFill>
                <a:effectLst/>
              </a:rPr>
              <a:t>Discuss the image of Jerrie Cat reading a book. What do you think Jigsaw Jerrie</a:t>
            </a:r>
            <a:r>
              <a:rPr lang="en-US" dirty="0">
                <a:solidFill>
                  <a:srgbClr val="212529"/>
                </a:solidFill>
              </a:rPr>
              <a:t> Cat</a:t>
            </a:r>
            <a:r>
              <a:rPr lang="en-US" b="0" i="0" dirty="0">
                <a:solidFill>
                  <a:srgbClr val="212529"/>
                </a:solidFill>
                <a:effectLst/>
              </a:rPr>
              <a:t> is thinking and feeling? I wonder what Jigsaw Jerrie is imagining.</a:t>
            </a:r>
            <a:r>
              <a:rPr lang="en-US" dirty="0">
                <a:solidFill>
                  <a:srgbClr val="212529"/>
                </a:solidFill>
              </a:rPr>
              <a:t> </a:t>
            </a:r>
            <a:br>
              <a:rPr lang="en-US" dirty="0">
                <a:cs typeface="+mn-lt"/>
              </a:rPr>
            </a:br>
            <a:endParaRPr lang="en-US" dirty="0">
              <a:solidFill>
                <a:srgbClr val="212529"/>
              </a:solidFill>
            </a:endParaRPr>
          </a:p>
          <a:p>
            <a:pPr>
              <a:defRPr/>
            </a:pPr>
            <a:r>
              <a:rPr lang="en-US" dirty="0">
                <a:solidFill>
                  <a:srgbClr val="212529"/>
                </a:solidFill>
              </a:rPr>
              <a:t>(Elmer book cover printed with permission from Andersen Press)</a:t>
            </a:r>
          </a:p>
          <a:p>
            <a:pPr marL="0" marR="0" lvl="0" indent="0" algn="l" defTabSz="914400">
              <a:lnSpc>
                <a:spcPct val="100000"/>
              </a:lnSpc>
              <a:spcBef>
                <a:spcPts val="0"/>
              </a:spcBef>
              <a:spcAft>
                <a:spcPts val="0"/>
              </a:spcAft>
              <a:buNone/>
              <a:tabLst/>
              <a:defRPr/>
            </a:pPr>
            <a:endParaRPr lang="en-US" b="0" i="0" dirty="0">
              <a:solidFill>
                <a:srgbClr val="212529"/>
              </a:solidFill>
              <a:effectLst/>
            </a:endParaRPr>
          </a:p>
          <a:p>
            <a:pPr>
              <a:defRPr/>
            </a:pPr>
            <a:endParaRPr lang="en-GB" b="1" dirty="0">
              <a:solidFill>
                <a:srgbClr val="212529"/>
              </a:solidFill>
              <a:latin typeface="din-2014"/>
            </a:endParaRPr>
          </a:p>
        </p:txBody>
      </p:sp>
      <p:sp>
        <p:nvSpPr>
          <p:cNvPr id="4" name="Slide Number Placeholder 3"/>
          <p:cNvSpPr>
            <a:spLocks noGrp="1"/>
          </p:cNvSpPr>
          <p:nvPr>
            <p:ph type="sldNum" sz="quarter" idx="5"/>
          </p:nvPr>
        </p:nvSpPr>
        <p:spPr/>
        <p:txBody>
          <a:bodyPr/>
          <a:lstStyle/>
          <a:p>
            <a:fld id="{9806CCA4-B4C0-0C42-BED0-AFE217255143}" type="slidenum">
              <a:rPr lang="en-US" smtClean="0"/>
              <a:t>8</a:t>
            </a:fld>
            <a:endParaRPr lang="en-US"/>
          </a:p>
        </p:txBody>
      </p:sp>
    </p:spTree>
    <p:extLst>
      <p:ext uri="{BB962C8B-B14F-4D97-AF65-F5344CB8AC3E}">
        <p14:creationId xmlns:p14="http://schemas.microsoft.com/office/powerpoint/2010/main" val="41184868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dirty="0">
                <a:solidFill>
                  <a:srgbClr val="212529"/>
                </a:solidFill>
                <a:effectLst/>
              </a:rPr>
              <a:t>Help Me Think About</a:t>
            </a:r>
            <a:endParaRPr lang="en-US" i="0" dirty="0">
              <a:solidFill>
                <a:srgbClr val="212529"/>
              </a:solidFill>
              <a:effectLst/>
            </a:endParaRPr>
          </a:p>
          <a:p>
            <a:pPr marL="0" marR="0" lvl="0" indent="0" algn="l" defTabSz="914400">
              <a:lnSpc>
                <a:spcPct val="100000"/>
              </a:lnSpc>
              <a:spcBef>
                <a:spcPts val="0"/>
              </a:spcBef>
              <a:spcAft>
                <a:spcPts val="0"/>
              </a:spcAft>
              <a:buNone/>
              <a:tabLst/>
              <a:defRPr/>
            </a:pPr>
            <a:endParaRPr lang="en-GB" i="0" dirty="0">
              <a:solidFill>
                <a:srgbClr val="212529"/>
              </a:solidFill>
              <a:effectLst/>
            </a:endParaRPr>
          </a:p>
          <a:p>
            <a:pPr>
              <a:defRPr/>
            </a:pPr>
            <a:r>
              <a:rPr lang="en-US" dirty="0">
                <a:solidFill>
                  <a:srgbClr val="212529"/>
                </a:solidFill>
              </a:rPr>
              <a:t>Jigsaw Jerrie is reading a book called 'Elmer' by David McKee. This book is about a character called Elmer who is an elephant that is different. Elmer is patchwork, which means he has lots of different </a:t>
            </a:r>
            <a:r>
              <a:rPr lang="en-US" dirty="0" err="1">
                <a:solidFill>
                  <a:srgbClr val="212529"/>
                </a:solidFill>
              </a:rPr>
              <a:t>coloured</a:t>
            </a:r>
            <a:r>
              <a:rPr lang="en-US" dirty="0">
                <a:solidFill>
                  <a:srgbClr val="212529"/>
                </a:solidFill>
              </a:rPr>
              <a:t> patches. </a:t>
            </a:r>
          </a:p>
          <a:p>
            <a:pPr>
              <a:defRPr/>
            </a:pPr>
            <a:endParaRPr lang="en-GB" dirty="0">
              <a:solidFill>
                <a:srgbClr val="212529"/>
              </a:solidFill>
            </a:endParaRPr>
          </a:p>
          <a:p>
            <a:pPr>
              <a:defRPr/>
            </a:pPr>
            <a:r>
              <a:rPr lang="en-GB" dirty="0">
                <a:solidFill>
                  <a:srgbClr val="212529"/>
                </a:solidFill>
                <a:effectLst/>
              </a:rPr>
              <a:t>On Jigsaw Jerrie’s travels….</a:t>
            </a:r>
            <a:r>
              <a:rPr lang="en-GB" dirty="0">
                <a:solidFill>
                  <a:srgbClr val="212529"/>
                </a:solidFill>
              </a:rPr>
              <a:t> he has </a:t>
            </a:r>
            <a:r>
              <a:rPr lang="en-GB" dirty="0">
                <a:solidFill>
                  <a:srgbClr val="212529"/>
                </a:solidFill>
                <a:effectLst/>
              </a:rPr>
              <a:t>noticed that there are lots of changes happening in nature outside. Jerrie has a brilliant idea, inspired by the story… Jerrie wonders how many different colours there are to be found</a:t>
            </a:r>
            <a:r>
              <a:rPr lang="en-GB" dirty="0">
                <a:solidFill>
                  <a:srgbClr val="212529"/>
                </a:solidFill>
              </a:rPr>
              <a:t> </a:t>
            </a:r>
            <a:r>
              <a:rPr lang="en-GB" dirty="0">
                <a:solidFill>
                  <a:srgbClr val="212529"/>
                </a:solidFill>
                <a:effectLst/>
              </a:rPr>
              <a:t>in nature.</a:t>
            </a:r>
            <a:r>
              <a:rPr lang="en-GB" dirty="0">
                <a:solidFill>
                  <a:srgbClr val="212529"/>
                </a:solidFill>
              </a:rPr>
              <a:t> </a:t>
            </a:r>
            <a:endParaRPr lang="en-US" dirty="0">
              <a:solidFill>
                <a:srgbClr val="212529"/>
              </a:solidFill>
              <a:cs typeface="Calibri" panose="020F0502020204030204"/>
            </a:endParaRPr>
          </a:p>
          <a:p>
            <a:pPr>
              <a:defRPr/>
            </a:pPr>
            <a:endParaRPr lang="en-GB" dirty="0">
              <a:solidFill>
                <a:srgbClr val="212529"/>
              </a:solidFill>
              <a:cs typeface="Calibri"/>
            </a:endParaRPr>
          </a:p>
          <a:p>
            <a:pPr>
              <a:defRPr/>
            </a:pPr>
            <a:r>
              <a:rPr lang="en-GB" dirty="0">
                <a:solidFill>
                  <a:srgbClr val="212529"/>
                </a:solidFill>
                <a:effectLst/>
              </a:rPr>
              <a:t>Jerrie feels inspired to read outdoors, there are so many amazing places to stop, take a rest and relax with a book!</a:t>
            </a:r>
            <a:r>
              <a:rPr lang="en-GB" dirty="0">
                <a:solidFill>
                  <a:srgbClr val="212529"/>
                </a:solidFill>
              </a:rPr>
              <a:t> </a:t>
            </a:r>
          </a:p>
          <a:p>
            <a:pPr marL="0" marR="0" lvl="0" indent="0" algn="l" defTabSz="914400">
              <a:lnSpc>
                <a:spcPct val="100000"/>
              </a:lnSpc>
              <a:spcBef>
                <a:spcPts val="0"/>
              </a:spcBef>
              <a:spcAft>
                <a:spcPts val="0"/>
              </a:spcAft>
              <a:buNone/>
              <a:tabLst/>
              <a:defRPr/>
            </a:pPr>
            <a:endParaRPr lang="en-GB" dirty="0">
              <a:solidFill>
                <a:srgbClr val="212529"/>
              </a:solidFill>
              <a:effectLst/>
            </a:endParaRPr>
          </a:p>
          <a:p>
            <a:pPr>
              <a:defRPr/>
            </a:pPr>
            <a:r>
              <a:rPr lang="en-GB" dirty="0">
                <a:solidFill>
                  <a:srgbClr val="212529"/>
                </a:solidFill>
                <a:effectLst/>
              </a:rPr>
              <a:t>Reading is a great way to relax our body and minds… and being in the outdoors is a great for our wellbeing too.</a:t>
            </a:r>
            <a:r>
              <a:rPr lang="en-GB" dirty="0">
                <a:solidFill>
                  <a:srgbClr val="212529"/>
                </a:solidFill>
              </a:rPr>
              <a:t> </a:t>
            </a:r>
            <a:endParaRPr lang="en-US" dirty="0">
              <a:solidFill>
                <a:srgbClr val="212529"/>
              </a:solidFill>
              <a:effectLst/>
            </a:endParaRPr>
          </a:p>
          <a:p>
            <a:pPr marL="0" marR="0" lvl="0" indent="0" algn="l" defTabSz="914400">
              <a:lnSpc>
                <a:spcPct val="100000"/>
              </a:lnSpc>
              <a:spcBef>
                <a:spcPts val="0"/>
              </a:spcBef>
              <a:spcAft>
                <a:spcPts val="0"/>
              </a:spcAft>
              <a:buNone/>
              <a:tabLst/>
              <a:defRPr/>
            </a:pPr>
            <a:endParaRPr lang="en-US" b="0" i="0" dirty="0">
              <a:solidFill>
                <a:srgbClr val="212529"/>
              </a:solidFill>
              <a:effectLst/>
            </a:endParaRPr>
          </a:p>
          <a:p>
            <a:r>
              <a:rPr lang="en-US" dirty="0">
                <a:solidFill>
                  <a:srgbClr val="212529"/>
                </a:solidFill>
              </a:rPr>
              <a:t>‘</a:t>
            </a:r>
            <a:r>
              <a:rPr lang="en-US" i="1" dirty="0">
                <a:solidFill>
                  <a:srgbClr val="212529"/>
                </a:solidFill>
              </a:rPr>
              <a:t>Elmer and the Patchwork Story'</a:t>
            </a:r>
            <a:r>
              <a:rPr lang="en-US" dirty="0">
                <a:solidFill>
                  <a:srgbClr val="212529"/>
                </a:solidFill>
              </a:rPr>
              <a:t> by David McKee is a World Book Day £1 book for 2024. Please remind children when you hand out their £1 book tokens that they can choose this book for free with their token. More details and the full line-up of titles for 2024 can be found at worldbookday.com/books</a:t>
            </a:r>
          </a:p>
          <a:p>
            <a:endParaRPr lang="en-GB" dirty="0">
              <a:solidFill>
                <a:srgbClr val="212529"/>
              </a:solidFill>
            </a:endParaRPr>
          </a:p>
          <a:p>
            <a:endParaRPr lang="en-GB" b="0" i="0" dirty="0">
              <a:solidFill>
                <a:srgbClr val="212529"/>
              </a:solidFill>
              <a:effectLst/>
            </a:endParaRPr>
          </a:p>
          <a:p>
            <a:endParaRPr lang="en-GB" b="1" dirty="0">
              <a:solidFill>
                <a:srgbClr val="212529"/>
              </a:solidFill>
              <a:latin typeface="din-2014"/>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806CCA4-B4C0-0C42-BED0-AFE217255143}" type="slidenum">
              <a:rPr lang="en-US" smtClean="0"/>
              <a:t>9</a:t>
            </a:fld>
            <a:endParaRPr lang="en-US"/>
          </a:p>
        </p:txBody>
      </p:sp>
    </p:spTree>
    <p:extLst>
      <p:ext uri="{BB962C8B-B14F-4D97-AF65-F5344CB8AC3E}">
        <p14:creationId xmlns:p14="http://schemas.microsoft.com/office/powerpoint/2010/main" val="35908229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1AC129DA-4032-C943-AB2E-30D202D19D65}" type="datetimeFigureOut">
              <a:rPr lang="en-US" smtClean="0"/>
              <a:t>2/21/24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8CF94D-751F-C44F-9D66-88BB573F16CE}" type="slidenum">
              <a:rPr lang="en-US" smtClean="0"/>
              <a:t>‹#›</a:t>
            </a:fld>
            <a:endParaRPr lang="en-US"/>
          </a:p>
        </p:txBody>
      </p:sp>
    </p:spTree>
    <p:extLst>
      <p:ext uri="{BB962C8B-B14F-4D97-AF65-F5344CB8AC3E}">
        <p14:creationId xmlns:p14="http://schemas.microsoft.com/office/powerpoint/2010/main" val="7411365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AC129DA-4032-C943-AB2E-30D202D19D65}" type="datetimeFigureOut">
              <a:rPr lang="en-US" smtClean="0"/>
              <a:t>2/21/24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8CF94D-751F-C44F-9D66-88BB573F16CE}" type="slidenum">
              <a:rPr lang="en-US" smtClean="0"/>
              <a:t>‹#›</a:t>
            </a:fld>
            <a:endParaRPr lang="en-US"/>
          </a:p>
        </p:txBody>
      </p:sp>
    </p:spTree>
    <p:extLst>
      <p:ext uri="{BB962C8B-B14F-4D97-AF65-F5344CB8AC3E}">
        <p14:creationId xmlns:p14="http://schemas.microsoft.com/office/powerpoint/2010/main" val="602128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AC129DA-4032-C943-AB2E-30D202D19D65}" type="datetimeFigureOut">
              <a:rPr lang="en-US" smtClean="0"/>
              <a:t>2/21/24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8CF94D-751F-C44F-9D66-88BB573F16CE}" type="slidenum">
              <a:rPr lang="en-US" smtClean="0"/>
              <a:t>‹#›</a:t>
            </a:fld>
            <a:endParaRPr lang="en-US"/>
          </a:p>
        </p:txBody>
      </p:sp>
    </p:spTree>
    <p:extLst>
      <p:ext uri="{BB962C8B-B14F-4D97-AF65-F5344CB8AC3E}">
        <p14:creationId xmlns:p14="http://schemas.microsoft.com/office/powerpoint/2010/main" val="5323201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51A87F-21EB-17A1-4FF9-FC39FE6645B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FFC08278-2901-696E-6B3A-D9BF0D7E96A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11326A11-5E46-5BC4-7A83-CEBB8D995396}"/>
              </a:ext>
            </a:extLst>
          </p:cNvPr>
          <p:cNvSpPr>
            <a:spLocks noGrp="1"/>
          </p:cNvSpPr>
          <p:nvPr>
            <p:ph type="dt" sz="half" idx="10"/>
          </p:nvPr>
        </p:nvSpPr>
        <p:spPr/>
        <p:txBody>
          <a:bodyPr/>
          <a:lstStyle/>
          <a:p>
            <a:fld id="{F1DD5B7B-9F41-4B0D-92C6-C620E16D71D2}" type="datetimeFigureOut">
              <a:rPr lang="en-GB" smtClean="0"/>
              <a:t>21/02/2024</a:t>
            </a:fld>
            <a:endParaRPr lang="en-GB"/>
          </a:p>
        </p:txBody>
      </p:sp>
      <p:sp>
        <p:nvSpPr>
          <p:cNvPr id="5" name="Footer Placeholder 4">
            <a:extLst>
              <a:ext uri="{FF2B5EF4-FFF2-40B4-BE49-F238E27FC236}">
                <a16:creationId xmlns:a16="http://schemas.microsoft.com/office/drawing/2014/main" id="{C9440AB5-515F-9022-1B6A-442875C34FF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1483B26-B40A-5A02-303A-41DFD0975C91}"/>
              </a:ext>
            </a:extLst>
          </p:cNvPr>
          <p:cNvSpPr>
            <a:spLocks noGrp="1"/>
          </p:cNvSpPr>
          <p:nvPr>
            <p:ph type="sldNum" sz="quarter" idx="12"/>
          </p:nvPr>
        </p:nvSpPr>
        <p:spPr/>
        <p:txBody>
          <a:bodyPr/>
          <a:lstStyle/>
          <a:p>
            <a:fld id="{282F42F1-3A83-4AD3-BFA7-F9494F0AE63E}" type="slidenum">
              <a:rPr lang="en-GB" smtClean="0"/>
              <a:t>‹#›</a:t>
            </a:fld>
            <a:endParaRPr lang="en-GB"/>
          </a:p>
        </p:txBody>
      </p:sp>
    </p:spTree>
    <p:extLst>
      <p:ext uri="{BB962C8B-B14F-4D97-AF65-F5344CB8AC3E}">
        <p14:creationId xmlns:p14="http://schemas.microsoft.com/office/powerpoint/2010/main" val="2481376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FDC80-5770-394B-6549-DCCC84740F6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0AF69D4-41FA-271B-7619-081D53F6820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7FB29EA-F938-AFFE-D309-D63EC49E27CF}"/>
              </a:ext>
            </a:extLst>
          </p:cNvPr>
          <p:cNvSpPr>
            <a:spLocks noGrp="1"/>
          </p:cNvSpPr>
          <p:nvPr>
            <p:ph type="dt" sz="half" idx="10"/>
          </p:nvPr>
        </p:nvSpPr>
        <p:spPr/>
        <p:txBody>
          <a:bodyPr/>
          <a:lstStyle/>
          <a:p>
            <a:fld id="{F1DD5B7B-9F41-4B0D-92C6-C620E16D71D2}" type="datetimeFigureOut">
              <a:rPr lang="en-GB" smtClean="0"/>
              <a:t>21/02/2024</a:t>
            </a:fld>
            <a:endParaRPr lang="en-GB"/>
          </a:p>
        </p:txBody>
      </p:sp>
      <p:sp>
        <p:nvSpPr>
          <p:cNvPr id="5" name="Footer Placeholder 4">
            <a:extLst>
              <a:ext uri="{FF2B5EF4-FFF2-40B4-BE49-F238E27FC236}">
                <a16:creationId xmlns:a16="http://schemas.microsoft.com/office/drawing/2014/main" id="{9F16E1AC-E70C-DD98-BC8A-ABF07862956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C9C031D-7E96-2944-1417-9865B5EF0523}"/>
              </a:ext>
            </a:extLst>
          </p:cNvPr>
          <p:cNvSpPr>
            <a:spLocks noGrp="1"/>
          </p:cNvSpPr>
          <p:nvPr>
            <p:ph type="sldNum" sz="quarter" idx="12"/>
          </p:nvPr>
        </p:nvSpPr>
        <p:spPr/>
        <p:txBody>
          <a:bodyPr/>
          <a:lstStyle/>
          <a:p>
            <a:fld id="{282F42F1-3A83-4AD3-BFA7-F9494F0AE63E}" type="slidenum">
              <a:rPr lang="en-GB" smtClean="0"/>
              <a:t>‹#›</a:t>
            </a:fld>
            <a:endParaRPr lang="en-GB"/>
          </a:p>
        </p:txBody>
      </p:sp>
    </p:spTree>
    <p:extLst>
      <p:ext uri="{BB962C8B-B14F-4D97-AF65-F5344CB8AC3E}">
        <p14:creationId xmlns:p14="http://schemas.microsoft.com/office/powerpoint/2010/main" val="37449507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29483-836E-1BC6-7D6B-98EFB94AFC1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FD1CD33B-C3D3-0819-809F-D705AEBFDFB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E2E0FC6-9125-FC0A-CEA4-DC6D097D5E09}"/>
              </a:ext>
            </a:extLst>
          </p:cNvPr>
          <p:cNvSpPr>
            <a:spLocks noGrp="1"/>
          </p:cNvSpPr>
          <p:nvPr>
            <p:ph type="dt" sz="half" idx="10"/>
          </p:nvPr>
        </p:nvSpPr>
        <p:spPr/>
        <p:txBody>
          <a:bodyPr/>
          <a:lstStyle/>
          <a:p>
            <a:fld id="{F1DD5B7B-9F41-4B0D-92C6-C620E16D71D2}" type="datetimeFigureOut">
              <a:rPr lang="en-GB" smtClean="0"/>
              <a:t>21/02/2024</a:t>
            </a:fld>
            <a:endParaRPr lang="en-GB"/>
          </a:p>
        </p:txBody>
      </p:sp>
      <p:sp>
        <p:nvSpPr>
          <p:cNvPr id="5" name="Footer Placeholder 4">
            <a:extLst>
              <a:ext uri="{FF2B5EF4-FFF2-40B4-BE49-F238E27FC236}">
                <a16:creationId xmlns:a16="http://schemas.microsoft.com/office/drawing/2014/main" id="{4C4A90BC-DA31-B6EC-016B-BACF1D5043B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A7D6DE2-0C57-7EF2-398B-101148B91BFC}"/>
              </a:ext>
            </a:extLst>
          </p:cNvPr>
          <p:cNvSpPr>
            <a:spLocks noGrp="1"/>
          </p:cNvSpPr>
          <p:nvPr>
            <p:ph type="sldNum" sz="quarter" idx="12"/>
          </p:nvPr>
        </p:nvSpPr>
        <p:spPr/>
        <p:txBody>
          <a:bodyPr/>
          <a:lstStyle/>
          <a:p>
            <a:fld id="{282F42F1-3A83-4AD3-BFA7-F9494F0AE63E}" type="slidenum">
              <a:rPr lang="en-GB" smtClean="0"/>
              <a:t>‹#›</a:t>
            </a:fld>
            <a:endParaRPr lang="en-GB"/>
          </a:p>
        </p:txBody>
      </p:sp>
    </p:spTree>
    <p:extLst>
      <p:ext uri="{BB962C8B-B14F-4D97-AF65-F5344CB8AC3E}">
        <p14:creationId xmlns:p14="http://schemas.microsoft.com/office/powerpoint/2010/main" val="11832969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F6C521-82D4-0D17-768B-B738FC6BA994}"/>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D38D33E-85B2-ABCB-6D4D-749B2F25310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DA676F0F-1965-DC18-135A-F1E62548BC9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66485F53-A60E-311F-9778-3D091F81C624}"/>
              </a:ext>
            </a:extLst>
          </p:cNvPr>
          <p:cNvSpPr>
            <a:spLocks noGrp="1"/>
          </p:cNvSpPr>
          <p:nvPr>
            <p:ph type="dt" sz="half" idx="10"/>
          </p:nvPr>
        </p:nvSpPr>
        <p:spPr/>
        <p:txBody>
          <a:bodyPr/>
          <a:lstStyle/>
          <a:p>
            <a:fld id="{F1DD5B7B-9F41-4B0D-92C6-C620E16D71D2}" type="datetimeFigureOut">
              <a:rPr lang="en-GB" smtClean="0"/>
              <a:t>21/02/2024</a:t>
            </a:fld>
            <a:endParaRPr lang="en-GB"/>
          </a:p>
        </p:txBody>
      </p:sp>
      <p:sp>
        <p:nvSpPr>
          <p:cNvPr id="6" name="Footer Placeholder 5">
            <a:extLst>
              <a:ext uri="{FF2B5EF4-FFF2-40B4-BE49-F238E27FC236}">
                <a16:creationId xmlns:a16="http://schemas.microsoft.com/office/drawing/2014/main" id="{D3487DE7-8AD8-80B7-D3FB-9A8DA3AB188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1C35ED5-C9A4-1EC1-27F7-3EFD1ED00A21}"/>
              </a:ext>
            </a:extLst>
          </p:cNvPr>
          <p:cNvSpPr>
            <a:spLocks noGrp="1"/>
          </p:cNvSpPr>
          <p:nvPr>
            <p:ph type="sldNum" sz="quarter" idx="12"/>
          </p:nvPr>
        </p:nvSpPr>
        <p:spPr/>
        <p:txBody>
          <a:bodyPr/>
          <a:lstStyle/>
          <a:p>
            <a:fld id="{282F42F1-3A83-4AD3-BFA7-F9494F0AE63E}" type="slidenum">
              <a:rPr lang="en-GB" smtClean="0"/>
              <a:t>‹#›</a:t>
            </a:fld>
            <a:endParaRPr lang="en-GB"/>
          </a:p>
        </p:txBody>
      </p:sp>
    </p:spTree>
    <p:extLst>
      <p:ext uri="{BB962C8B-B14F-4D97-AF65-F5344CB8AC3E}">
        <p14:creationId xmlns:p14="http://schemas.microsoft.com/office/powerpoint/2010/main" val="22080912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E60E53-20B5-D4E7-EE7A-0907BC631BC3}"/>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10AF3D0-9FA8-B66D-9C5A-D1C60D3FDE7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DB61781-4E96-B792-1647-AE0A64A1C8D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FDFF42F1-6236-D4F1-E6EB-E1CBF31E3AD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52C21F3-D3BB-2354-C274-84C358A6C51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F144685-605B-AE66-4CE1-74FB88B5F5CD}"/>
              </a:ext>
            </a:extLst>
          </p:cNvPr>
          <p:cNvSpPr>
            <a:spLocks noGrp="1"/>
          </p:cNvSpPr>
          <p:nvPr>
            <p:ph type="dt" sz="half" idx="10"/>
          </p:nvPr>
        </p:nvSpPr>
        <p:spPr/>
        <p:txBody>
          <a:bodyPr/>
          <a:lstStyle/>
          <a:p>
            <a:fld id="{F1DD5B7B-9F41-4B0D-92C6-C620E16D71D2}" type="datetimeFigureOut">
              <a:rPr lang="en-GB" smtClean="0"/>
              <a:t>21/02/2024</a:t>
            </a:fld>
            <a:endParaRPr lang="en-GB"/>
          </a:p>
        </p:txBody>
      </p:sp>
      <p:sp>
        <p:nvSpPr>
          <p:cNvPr id="8" name="Footer Placeholder 7">
            <a:extLst>
              <a:ext uri="{FF2B5EF4-FFF2-40B4-BE49-F238E27FC236}">
                <a16:creationId xmlns:a16="http://schemas.microsoft.com/office/drawing/2014/main" id="{367C3FD9-93B6-B934-1D3A-3BC0F2FB2F57}"/>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290BB597-0759-AA9E-B3A2-D08580008B7F}"/>
              </a:ext>
            </a:extLst>
          </p:cNvPr>
          <p:cNvSpPr>
            <a:spLocks noGrp="1"/>
          </p:cNvSpPr>
          <p:nvPr>
            <p:ph type="sldNum" sz="quarter" idx="12"/>
          </p:nvPr>
        </p:nvSpPr>
        <p:spPr/>
        <p:txBody>
          <a:bodyPr/>
          <a:lstStyle/>
          <a:p>
            <a:fld id="{282F42F1-3A83-4AD3-BFA7-F9494F0AE63E}" type="slidenum">
              <a:rPr lang="en-GB" smtClean="0"/>
              <a:t>‹#›</a:t>
            </a:fld>
            <a:endParaRPr lang="en-GB"/>
          </a:p>
        </p:txBody>
      </p:sp>
    </p:spTree>
    <p:extLst>
      <p:ext uri="{BB962C8B-B14F-4D97-AF65-F5344CB8AC3E}">
        <p14:creationId xmlns:p14="http://schemas.microsoft.com/office/powerpoint/2010/main" val="30503108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0318A7-9D3B-F772-6D95-81688B3170CC}"/>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2738FF5A-3595-840C-9B42-F1A652DA356B}"/>
              </a:ext>
            </a:extLst>
          </p:cNvPr>
          <p:cNvSpPr>
            <a:spLocks noGrp="1"/>
          </p:cNvSpPr>
          <p:nvPr>
            <p:ph type="dt" sz="half" idx="10"/>
          </p:nvPr>
        </p:nvSpPr>
        <p:spPr/>
        <p:txBody>
          <a:bodyPr/>
          <a:lstStyle/>
          <a:p>
            <a:fld id="{F1DD5B7B-9F41-4B0D-92C6-C620E16D71D2}" type="datetimeFigureOut">
              <a:rPr lang="en-GB" smtClean="0"/>
              <a:t>21/02/2024</a:t>
            </a:fld>
            <a:endParaRPr lang="en-GB"/>
          </a:p>
        </p:txBody>
      </p:sp>
      <p:sp>
        <p:nvSpPr>
          <p:cNvPr id="4" name="Footer Placeholder 3">
            <a:extLst>
              <a:ext uri="{FF2B5EF4-FFF2-40B4-BE49-F238E27FC236}">
                <a16:creationId xmlns:a16="http://schemas.microsoft.com/office/drawing/2014/main" id="{1B3AEF0C-9947-32F9-FEBB-B61438B9DF6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5525BEAE-F6BF-DB3E-B538-DED5E3DAF5F0}"/>
              </a:ext>
            </a:extLst>
          </p:cNvPr>
          <p:cNvSpPr>
            <a:spLocks noGrp="1"/>
          </p:cNvSpPr>
          <p:nvPr>
            <p:ph type="sldNum" sz="quarter" idx="12"/>
          </p:nvPr>
        </p:nvSpPr>
        <p:spPr/>
        <p:txBody>
          <a:bodyPr/>
          <a:lstStyle/>
          <a:p>
            <a:fld id="{282F42F1-3A83-4AD3-BFA7-F9494F0AE63E}" type="slidenum">
              <a:rPr lang="en-GB" smtClean="0"/>
              <a:t>‹#›</a:t>
            </a:fld>
            <a:endParaRPr lang="en-GB"/>
          </a:p>
        </p:txBody>
      </p:sp>
    </p:spTree>
    <p:extLst>
      <p:ext uri="{BB962C8B-B14F-4D97-AF65-F5344CB8AC3E}">
        <p14:creationId xmlns:p14="http://schemas.microsoft.com/office/powerpoint/2010/main" val="25234382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3DAE7C-0156-51FC-F6FF-4292DC1F0B9D}"/>
              </a:ext>
            </a:extLst>
          </p:cNvPr>
          <p:cNvSpPr>
            <a:spLocks noGrp="1"/>
          </p:cNvSpPr>
          <p:nvPr>
            <p:ph type="dt" sz="half" idx="10"/>
          </p:nvPr>
        </p:nvSpPr>
        <p:spPr/>
        <p:txBody>
          <a:bodyPr/>
          <a:lstStyle/>
          <a:p>
            <a:fld id="{F1DD5B7B-9F41-4B0D-92C6-C620E16D71D2}" type="datetimeFigureOut">
              <a:rPr lang="en-GB" smtClean="0"/>
              <a:t>21/02/2024</a:t>
            </a:fld>
            <a:endParaRPr lang="en-GB"/>
          </a:p>
        </p:txBody>
      </p:sp>
      <p:sp>
        <p:nvSpPr>
          <p:cNvPr id="3" name="Footer Placeholder 2">
            <a:extLst>
              <a:ext uri="{FF2B5EF4-FFF2-40B4-BE49-F238E27FC236}">
                <a16:creationId xmlns:a16="http://schemas.microsoft.com/office/drawing/2014/main" id="{2F40AEA8-EEC4-4562-F502-43BB519416C8}"/>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4C1E08D2-F30F-94D8-37D9-13144567F133}"/>
              </a:ext>
            </a:extLst>
          </p:cNvPr>
          <p:cNvSpPr>
            <a:spLocks noGrp="1"/>
          </p:cNvSpPr>
          <p:nvPr>
            <p:ph type="sldNum" sz="quarter" idx="12"/>
          </p:nvPr>
        </p:nvSpPr>
        <p:spPr/>
        <p:txBody>
          <a:bodyPr/>
          <a:lstStyle/>
          <a:p>
            <a:fld id="{282F42F1-3A83-4AD3-BFA7-F9494F0AE63E}" type="slidenum">
              <a:rPr lang="en-GB" smtClean="0"/>
              <a:t>‹#›</a:t>
            </a:fld>
            <a:endParaRPr lang="en-GB"/>
          </a:p>
        </p:txBody>
      </p:sp>
    </p:spTree>
    <p:extLst>
      <p:ext uri="{BB962C8B-B14F-4D97-AF65-F5344CB8AC3E}">
        <p14:creationId xmlns:p14="http://schemas.microsoft.com/office/powerpoint/2010/main" val="34383036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4C040D-6705-6914-E73F-27F0CB1257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A1323AC-5AF3-72C6-F8AA-9481DDC4976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F517C52-6F43-6761-1A98-F6E198735AE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332316C-4700-F61F-009B-242B54C79735}"/>
              </a:ext>
            </a:extLst>
          </p:cNvPr>
          <p:cNvSpPr>
            <a:spLocks noGrp="1"/>
          </p:cNvSpPr>
          <p:nvPr>
            <p:ph type="dt" sz="half" idx="10"/>
          </p:nvPr>
        </p:nvSpPr>
        <p:spPr/>
        <p:txBody>
          <a:bodyPr/>
          <a:lstStyle/>
          <a:p>
            <a:fld id="{F1DD5B7B-9F41-4B0D-92C6-C620E16D71D2}" type="datetimeFigureOut">
              <a:rPr lang="en-GB" smtClean="0"/>
              <a:t>21/02/2024</a:t>
            </a:fld>
            <a:endParaRPr lang="en-GB"/>
          </a:p>
        </p:txBody>
      </p:sp>
      <p:sp>
        <p:nvSpPr>
          <p:cNvPr id="6" name="Footer Placeholder 5">
            <a:extLst>
              <a:ext uri="{FF2B5EF4-FFF2-40B4-BE49-F238E27FC236}">
                <a16:creationId xmlns:a16="http://schemas.microsoft.com/office/drawing/2014/main" id="{584DFE1C-7644-85A8-C0D9-0E60B33A533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920AFD4-AF47-15AD-AF9E-89E0F5BAB9FF}"/>
              </a:ext>
            </a:extLst>
          </p:cNvPr>
          <p:cNvSpPr>
            <a:spLocks noGrp="1"/>
          </p:cNvSpPr>
          <p:nvPr>
            <p:ph type="sldNum" sz="quarter" idx="12"/>
          </p:nvPr>
        </p:nvSpPr>
        <p:spPr/>
        <p:txBody>
          <a:bodyPr/>
          <a:lstStyle/>
          <a:p>
            <a:fld id="{282F42F1-3A83-4AD3-BFA7-F9494F0AE63E}" type="slidenum">
              <a:rPr lang="en-GB" smtClean="0"/>
              <a:t>‹#›</a:t>
            </a:fld>
            <a:endParaRPr lang="en-GB"/>
          </a:p>
        </p:txBody>
      </p:sp>
    </p:spTree>
    <p:extLst>
      <p:ext uri="{BB962C8B-B14F-4D97-AF65-F5344CB8AC3E}">
        <p14:creationId xmlns:p14="http://schemas.microsoft.com/office/powerpoint/2010/main" val="37733115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AC129DA-4032-C943-AB2E-30D202D19D65}" type="datetimeFigureOut">
              <a:rPr lang="en-US" smtClean="0"/>
              <a:t>2/21/24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8CF94D-751F-C44F-9D66-88BB573F16CE}" type="slidenum">
              <a:rPr lang="en-US" smtClean="0"/>
              <a:t>‹#›</a:t>
            </a:fld>
            <a:endParaRPr lang="en-US"/>
          </a:p>
        </p:txBody>
      </p:sp>
    </p:spTree>
    <p:extLst>
      <p:ext uri="{BB962C8B-B14F-4D97-AF65-F5344CB8AC3E}">
        <p14:creationId xmlns:p14="http://schemas.microsoft.com/office/powerpoint/2010/main" val="8773474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6C0FF-2803-F5FA-1B8B-76269570589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5CA9944E-E3C2-BB86-493D-0C69BC57926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CFEEAB81-E016-6E8C-8ABA-4D4C159C18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762FEA2-7E57-B4CA-2A6A-69A2BF5DC314}"/>
              </a:ext>
            </a:extLst>
          </p:cNvPr>
          <p:cNvSpPr>
            <a:spLocks noGrp="1"/>
          </p:cNvSpPr>
          <p:nvPr>
            <p:ph type="dt" sz="half" idx="10"/>
          </p:nvPr>
        </p:nvSpPr>
        <p:spPr/>
        <p:txBody>
          <a:bodyPr/>
          <a:lstStyle/>
          <a:p>
            <a:fld id="{F1DD5B7B-9F41-4B0D-92C6-C620E16D71D2}" type="datetimeFigureOut">
              <a:rPr lang="en-GB" smtClean="0"/>
              <a:t>21/02/2024</a:t>
            </a:fld>
            <a:endParaRPr lang="en-GB"/>
          </a:p>
        </p:txBody>
      </p:sp>
      <p:sp>
        <p:nvSpPr>
          <p:cNvPr id="6" name="Footer Placeholder 5">
            <a:extLst>
              <a:ext uri="{FF2B5EF4-FFF2-40B4-BE49-F238E27FC236}">
                <a16:creationId xmlns:a16="http://schemas.microsoft.com/office/drawing/2014/main" id="{C0EF8C7B-D879-831B-6851-C911454DCF2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484E2CA-5F7B-ACDF-E9AE-C438AAF908F9}"/>
              </a:ext>
            </a:extLst>
          </p:cNvPr>
          <p:cNvSpPr>
            <a:spLocks noGrp="1"/>
          </p:cNvSpPr>
          <p:nvPr>
            <p:ph type="sldNum" sz="quarter" idx="12"/>
          </p:nvPr>
        </p:nvSpPr>
        <p:spPr/>
        <p:txBody>
          <a:bodyPr/>
          <a:lstStyle/>
          <a:p>
            <a:fld id="{282F42F1-3A83-4AD3-BFA7-F9494F0AE63E}" type="slidenum">
              <a:rPr lang="en-GB" smtClean="0"/>
              <a:t>‹#›</a:t>
            </a:fld>
            <a:endParaRPr lang="en-GB"/>
          </a:p>
        </p:txBody>
      </p:sp>
    </p:spTree>
    <p:extLst>
      <p:ext uri="{BB962C8B-B14F-4D97-AF65-F5344CB8AC3E}">
        <p14:creationId xmlns:p14="http://schemas.microsoft.com/office/powerpoint/2010/main" val="3126320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37D4F1-0D3C-7F65-A0B2-06D35133A9F4}"/>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526C222-4631-428E-98E2-636FCAAA204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F12629A-6A84-135A-9525-8652288596FF}"/>
              </a:ext>
            </a:extLst>
          </p:cNvPr>
          <p:cNvSpPr>
            <a:spLocks noGrp="1"/>
          </p:cNvSpPr>
          <p:nvPr>
            <p:ph type="dt" sz="half" idx="10"/>
          </p:nvPr>
        </p:nvSpPr>
        <p:spPr/>
        <p:txBody>
          <a:bodyPr/>
          <a:lstStyle/>
          <a:p>
            <a:fld id="{F1DD5B7B-9F41-4B0D-92C6-C620E16D71D2}" type="datetimeFigureOut">
              <a:rPr lang="en-GB" smtClean="0"/>
              <a:t>21/02/2024</a:t>
            </a:fld>
            <a:endParaRPr lang="en-GB"/>
          </a:p>
        </p:txBody>
      </p:sp>
      <p:sp>
        <p:nvSpPr>
          <p:cNvPr id="5" name="Footer Placeholder 4">
            <a:extLst>
              <a:ext uri="{FF2B5EF4-FFF2-40B4-BE49-F238E27FC236}">
                <a16:creationId xmlns:a16="http://schemas.microsoft.com/office/drawing/2014/main" id="{29ED227C-CB98-102D-B67F-99D48F79E3F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307C527-B623-09C0-0121-DDCA860EAB67}"/>
              </a:ext>
            </a:extLst>
          </p:cNvPr>
          <p:cNvSpPr>
            <a:spLocks noGrp="1"/>
          </p:cNvSpPr>
          <p:nvPr>
            <p:ph type="sldNum" sz="quarter" idx="12"/>
          </p:nvPr>
        </p:nvSpPr>
        <p:spPr/>
        <p:txBody>
          <a:bodyPr/>
          <a:lstStyle/>
          <a:p>
            <a:fld id="{282F42F1-3A83-4AD3-BFA7-F9494F0AE63E}" type="slidenum">
              <a:rPr lang="en-GB" smtClean="0"/>
              <a:t>‹#›</a:t>
            </a:fld>
            <a:endParaRPr lang="en-GB"/>
          </a:p>
        </p:txBody>
      </p:sp>
    </p:spTree>
    <p:extLst>
      <p:ext uri="{BB962C8B-B14F-4D97-AF65-F5344CB8AC3E}">
        <p14:creationId xmlns:p14="http://schemas.microsoft.com/office/powerpoint/2010/main" val="5442624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FEF382F-CCEC-16D1-E167-FD64D73D5AF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F8EE9D5-5278-DBD9-2C1D-C9F4B807AAF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44BE77D-91F3-4CAB-144B-C9D91D392299}"/>
              </a:ext>
            </a:extLst>
          </p:cNvPr>
          <p:cNvSpPr>
            <a:spLocks noGrp="1"/>
          </p:cNvSpPr>
          <p:nvPr>
            <p:ph type="dt" sz="half" idx="10"/>
          </p:nvPr>
        </p:nvSpPr>
        <p:spPr/>
        <p:txBody>
          <a:bodyPr/>
          <a:lstStyle/>
          <a:p>
            <a:fld id="{F1DD5B7B-9F41-4B0D-92C6-C620E16D71D2}" type="datetimeFigureOut">
              <a:rPr lang="en-GB" smtClean="0"/>
              <a:t>21/02/2024</a:t>
            </a:fld>
            <a:endParaRPr lang="en-GB"/>
          </a:p>
        </p:txBody>
      </p:sp>
      <p:sp>
        <p:nvSpPr>
          <p:cNvPr id="5" name="Footer Placeholder 4">
            <a:extLst>
              <a:ext uri="{FF2B5EF4-FFF2-40B4-BE49-F238E27FC236}">
                <a16:creationId xmlns:a16="http://schemas.microsoft.com/office/drawing/2014/main" id="{30E731ED-538F-4EE0-7E3A-E0867DCCF75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C1BCA50-5D8C-8511-F24B-34C527C1D7D9}"/>
              </a:ext>
            </a:extLst>
          </p:cNvPr>
          <p:cNvSpPr>
            <a:spLocks noGrp="1"/>
          </p:cNvSpPr>
          <p:nvPr>
            <p:ph type="sldNum" sz="quarter" idx="12"/>
          </p:nvPr>
        </p:nvSpPr>
        <p:spPr/>
        <p:txBody>
          <a:bodyPr/>
          <a:lstStyle/>
          <a:p>
            <a:fld id="{282F42F1-3A83-4AD3-BFA7-F9494F0AE63E}" type="slidenum">
              <a:rPr lang="en-GB" smtClean="0"/>
              <a:t>‹#›</a:t>
            </a:fld>
            <a:endParaRPr lang="en-GB"/>
          </a:p>
        </p:txBody>
      </p:sp>
    </p:spTree>
    <p:extLst>
      <p:ext uri="{BB962C8B-B14F-4D97-AF65-F5344CB8AC3E}">
        <p14:creationId xmlns:p14="http://schemas.microsoft.com/office/powerpoint/2010/main" val="41558264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AC129DA-4032-C943-AB2E-30D202D19D65}" type="datetimeFigureOut">
              <a:rPr lang="en-US" smtClean="0"/>
              <a:t>2/21/24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8CF94D-751F-C44F-9D66-88BB573F16CE}" type="slidenum">
              <a:rPr lang="en-US" smtClean="0"/>
              <a:t>‹#›</a:t>
            </a:fld>
            <a:endParaRPr lang="en-US"/>
          </a:p>
        </p:txBody>
      </p:sp>
    </p:spTree>
    <p:extLst>
      <p:ext uri="{BB962C8B-B14F-4D97-AF65-F5344CB8AC3E}">
        <p14:creationId xmlns:p14="http://schemas.microsoft.com/office/powerpoint/2010/main" val="9560399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AC129DA-4032-C943-AB2E-30D202D19D65}" type="datetimeFigureOut">
              <a:rPr lang="en-US" smtClean="0"/>
              <a:t>2/21/24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8CF94D-751F-C44F-9D66-88BB573F16CE}" type="slidenum">
              <a:rPr lang="en-US" smtClean="0"/>
              <a:t>‹#›</a:t>
            </a:fld>
            <a:endParaRPr lang="en-US"/>
          </a:p>
        </p:txBody>
      </p:sp>
    </p:spTree>
    <p:extLst>
      <p:ext uri="{BB962C8B-B14F-4D97-AF65-F5344CB8AC3E}">
        <p14:creationId xmlns:p14="http://schemas.microsoft.com/office/powerpoint/2010/main" val="6902549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AC129DA-4032-C943-AB2E-30D202D19D65}" type="datetimeFigureOut">
              <a:rPr lang="en-US" smtClean="0"/>
              <a:t>2/21/24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B8CF94D-751F-C44F-9D66-88BB573F16CE}" type="slidenum">
              <a:rPr lang="en-US" smtClean="0"/>
              <a:t>‹#›</a:t>
            </a:fld>
            <a:endParaRPr lang="en-US"/>
          </a:p>
        </p:txBody>
      </p:sp>
    </p:spTree>
    <p:extLst>
      <p:ext uri="{BB962C8B-B14F-4D97-AF65-F5344CB8AC3E}">
        <p14:creationId xmlns:p14="http://schemas.microsoft.com/office/powerpoint/2010/main" val="4086533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AC129DA-4032-C943-AB2E-30D202D19D65}" type="datetimeFigureOut">
              <a:rPr lang="en-US" smtClean="0"/>
              <a:t>2/21/24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B8CF94D-751F-C44F-9D66-88BB573F16CE}" type="slidenum">
              <a:rPr lang="en-US" smtClean="0"/>
              <a:t>‹#›</a:t>
            </a:fld>
            <a:endParaRPr lang="en-US"/>
          </a:p>
        </p:txBody>
      </p:sp>
    </p:spTree>
    <p:extLst>
      <p:ext uri="{BB962C8B-B14F-4D97-AF65-F5344CB8AC3E}">
        <p14:creationId xmlns:p14="http://schemas.microsoft.com/office/powerpoint/2010/main" val="5834780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AC129DA-4032-C943-AB2E-30D202D19D65}" type="datetimeFigureOut">
              <a:rPr lang="en-US" smtClean="0"/>
              <a:t>2/21/24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B8CF94D-751F-C44F-9D66-88BB573F16CE}" type="slidenum">
              <a:rPr lang="en-US" smtClean="0"/>
              <a:t>‹#›</a:t>
            </a:fld>
            <a:endParaRPr lang="en-US"/>
          </a:p>
        </p:txBody>
      </p:sp>
    </p:spTree>
    <p:extLst>
      <p:ext uri="{BB962C8B-B14F-4D97-AF65-F5344CB8AC3E}">
        <p14:creationId xmlns:p14="http://schemas.microsoft.com/office/powerpoint/2010/main" val="11054894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AC129DA-4032-C943-AB2E-30D202D19D65}" type="datetimeFigureOut">
              <a:rPr lang="en-US" smtClean="0"/>
              <a:t>2/21/24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8CF94D-751F-C44F-9D66-88BB573F16CE}" type="slidenum">
              <a:rPr lang="en-US" smtClean="0"/>
              <a:t>‹#›</a:t>
            </a:fld>
            <a:endParaRPr lang="en-US"/>
          </a:p>
        </p:txBody>
      </p:sp>
    </p:spTree>
    <p:extLst>
      <p:ext uri="{BB962C8B-B14F-4D97-AF65-F5344CB8AC3E}">
        <p14:creationId xmlns:p14="http://schemas.microsoft.com/office/powerpoint/2010/main" val="20800887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AC129DA-4032-C943-AB2E-30D202D19D65}" type="datetimeFigureOut">
              <a:rPr lang="en-US" smtClean="0"/>
              <a:t>2/21/24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8CF94D-751F-C44F-9D66-88BB573F16CE}" type="slidenum">
              <a:rPr lang="en-US" smtClean="0"/>
              <a:t>‹#›</a:t>
            </a:fld>
            <a:endParaRPr lang="en-US"/>
          </a:p>
        </p:txBody>
      </p:sp>
    </p:spTree>
    <p:extLst>
      <p:ext uri="{BB962C8B-B14F-4D97-AF65-F5344CB8AC3E}">
        <p14:creationId xmlns:p14="http://schemas.microsoft.com/office/powerpoint/2010/main" val="11649115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C129DA-4032-C943-AB2E-30D202D19D65}" type="datetimeFigureOut">
              <a:rPr lang="en-US" smtClean="0"/>
              <a:t>2/21/24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8CF94D-751F-C44F-9D66-88BB573F16CE}" type="slidenum">
              <a:rPr lang="en-US" smtClean="0"/>
              <a:t>‹#›</a:t>
            </a:fld>
            <a:endParaRPr lang="en-US"/>
          </a:p>
        </p:txBody>
      </p:sp>
    </p:spTree>
    <p:extLst>
      <p:ext uri="{BB962C8B-B14F-4D97-AF65-F5344CB8AC3E}">
        <p14:creationId xmlns:p14="http://schemas.microsoft.com/office/powerpoint/2010/main" val="6536038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50A7CCD-6D9E-6089-73C9-D046D02AC44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C4F2939A-804A-7530-E789-438DD27066C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3F54E5E-17C5-CB45-B3D7-1DD6D0DE75A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DD5B7B-9F41-4B0D-92C6-C620E16D71D2}" type="datetimeFigureOut">
              <a:rPr lang="en-GB" smtClean="0"/>
              <a:t>21/02/2024</a:t>
            </a:fld>
            <a:endParaRPr lang="en-GB"/>
          </a:p>
        </p:txBody>
      </p:sp>
      <p:sp>
        <p:nvSpPr>
          <p:cNvPr id="5" name="Footer Placeholder 4">
            <a:extLst>
              <a:ext uri="{FF2B5EF4-FFF2-40B4-BE49-F238E27FC236}">
                <a16:creationId xmlns:a16="http://schemas.microsoft.com/office/drawing/2014/main" id="{98962436-7B4B-8DDE-066A-241AA5C9B58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0B4E38E4-39B2-DC71-4353-F1C98F56BA9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2F42F1-3A83-4AD3-BFA7-F9494F0AE63E}" type="slidenum">
              <a:rPr lang="en-GB" smtClean="0"/>
              <a:t>‹#›</a:t>
            </a:fld>
            <a:endParaRPr lang="en-GB"/>
          </a:p>
        </p:txBody>
      </p:sp>
    </p:spTree>
    <p:extLst>
      <p:ext uri="{BB962C8B-B14F-4D97-AF65-F5344CB8AC3E}">
        <p14:creationId xmlns:p14="http://schemas.microsoft.com/office/powerpoint/2010/main" val="228879034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group of daffodils with text&#10;&#10;Description automatically generated">
            <a:extLst>
              <a:ext uri="{FF2B5EF4-FFF2-40B4-BE49-F238E27FC236}">
                <a16:creationId xmlns:a16="http://schemas.microsoft.com/office/drawing/2014/main" id="{FB1A3132-8211-C076-18E5-D00A6D8FD15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 y="0"/>
            <a:ext cx="12192000" cy="6858000"/>
          </a:xfrm>
          <a:prstGeom prst="rect">
            <a:avLst/>
          </a:prstGeom>
        </p:spPr>
      </p:pic>
    </p:spTree>
    <p:extLst>
      <p:ext uri="{BB962C8B-B14F-4D97-AF65-F5344CB8AC3E}">
        <p14:creationId xmlns:p14="http://schemas.microsoft.com/office/powerpoint/2010/main" val="18318461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map of a game&#10;&#10;Description automatically generated with medium confidence">
            <a:extLst>
              <a:ext uri="{FF2B5EF4-FFF2-40B4-BE49-F238E27FC236}">
                <a16:creationId xmlns:a16="http://schemas.microsoft.com/office/drawing/2014/main" id="{98B57D8A-C5C7-72D4-F697-A6B36E43AC5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53483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yellow and black text&#10;&#10;Description automatically generated">
            <a:extLst>
              <a:ext uri="{FF2B5EF4-FFF2-40B4-BE49-F238E27FC236}">
                <a16:creationId xmlns:a16="http://schemas.microsoft.com/office/drawing/2014/main" id="{FE2839C8-773F-C0CC-C1E1-09FE9960B5B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2415020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group of posters with cartoon characters&#10;&#10;Description automatically generated">
            <a:extLst>
              <a:ext uri="{FF2B5EF4-FFF2-40B4-BE49-F238E27FC236}">
                <a16:creationId xmlns:a16="http://schemas.microsoft.com/office/drawing/2014/main" id="{3A6821F1-6D5D-26C6-93BA-D06405C614B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7247452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screenshot of a book&#10;&#10;Description automatically generated">
            <a:extLst>
              <a:ext uri="{FF2B5EF4-FFF2-40B4-BE49-F238E27FC236}">
                <a16:creationId xmlns:a16="http://schemas.microsoft.com/office/drawing/2014/main" id="{18D4E3AF-F254-153A-9E97-8BD48451DFE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0973113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group of posters with cartoon characters&#10;&#10;Description automatically generated">
            <a:extLst>
              <a:ext uri="{FF2B5EF4-FFF2-40B4-BE49-F238E27FC236}">
                <a16:creationId xmlns:a16="http://schemas.microsoft.com/office/drawing/2014/main" id="{AADEF9F8-AB57-1A67-0684-1A0DDD15E62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3368444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artoon characters in a room&#10;&#10;Description automatically generated">
            <a:extLst>
              <a:ext uri="{FF2B5EF4-FFF2-40B4-BE49-F238E27FC236}">
                <a16:creationId xmlns:a16="http://schemas.microsoft.com/office/drawing/2014/main" id="{35AD2504-941D-C362-4E9F-67ACF9B8829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2000455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cartoon characters&#10;&#10;Description automatically generated">
            <a:extLst>
              <a:ext uri="{FF2B5EF4-FFF2-40B4-BE49-F238E27FC236}">
                <a16:creationId xmlns:a16="http://schemas.microsoft.com/office/drawing/2014/main" id="{FF047956-B78E-0AF0-3443-7CB70166094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8567711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diagram of a person's body&#10;&#10;Description automatically generated">
            <a:extLst>
              <a:ext uri="{FF2B5EF4-FFF2-40B4-BE49-F238E27FC236}">
                <a16:creationId xmlns:a16="http://schemas.microsoft.com/office/drawing/2014/main" id="{3E602F21-04AE-9A0D-EDA3-1E0FA764CC5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3892674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rainbow in the sky&#10;&#10;Description automatically generated">
            <a:extLst>
              <a:ext uri="{FF2B5EF4-FFF2-40B4-BE49-F238E27FC236}">
                <a16:creationId xmlns:a16="http://schemas.microsoft.com/office/drawing/2014/main" id="{30CE6B3F-4A0C-AF38-502B-2F72712E9E8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694483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ollage of different plants&#10;&#10;Description automatically generated">
            <a:extLst>
              <a:ext uri="{FF2B5EF4-FFF2-40B4-BE49-F238E27FC236}">
                <a16:creationId xmlns:a16="http://schemas.microsoft.com/office/drawing/2014/main" id="{C0F72F3D-D36D-5948-C067-AEE5E062561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5439568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olorful bookshelf with cartoon animals on them&#10;&#10;Description automatically generated">
            <a:extLst>
              <a:ext uri="{FF2B5EF4-FFF2-40B4-BE49-F238E27FC236}">
                <a16:creationId xmlns:a16="http://schemas.microsoft.com/office/drawing/2014/main" id="{00001E2F-367A-0829-B4FA-5920E370618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0252395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53B7E8"/>
        </a:solidFill>
        <a:effectLst/>
      </p:bgPr>
    </p:bg>
    <p:spTree>
      <p:nvGrpSpPr>
        <p:cNvPr id="1" name=""/>
        <p:cNvGrpSpPr/>
        <p:nvPr/>
      </p:nvGrpSpPr>
      <p:grpSpPr>
        <a:xfrm>
          <a:off x="0" y="0"/>
          <a:ext cx="0" cy="0"/>
          <a:chOff x="0" y="0"/>
          <a:chExt cx="0" cy="0"/>
        </a:xfrm>
      </p:grpSpPr>
      <p:pic>
        <p:nvPicPr>
          <p:cNvPr id="8" name="Picture 7" descr="A blue background with yellow text&#10;&#10;Description automatically generated">
            <a:extLst>
              <a:ext uri="{FF2B5EF4-FFF2-40B4-BE49-F238E27FC236}">
                <a16:creationId xmlns:a16="http://schemas.microsoft.com/office/drawing/2014/main" id="{29A44C4E-3EA9-7E28-D619-6E7CBA3B56A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0188407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black cat with paws up next to a piece of paper&#10;&#10;Description automatically generated">
            <a:extLst>
              <a:ext uri="{FF2B5EF4-FFF2-40B4-BE49-F238E27FC236}">
                <a16:creationId xmlns:a16="http://schemas.microsoft.com/office/drawing/2014/main" id="{F78C920F-2C68-1F83-5EFE-043B5DA52CE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5852180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at sitting on a chair with a puzzle&#10;&#10;Description automatically generated">
            <a:extLst>
              <a:ext uri="{FF2B5EF4-FFF2-40B4-BE49-F238E27FC236}">
                <a16:creationId xmlns:a16="http://schemas.microsoft.com/office/drawing/2014/main" id="{73AB7D3A-B4C4-A4EA-6BDD-638590DAE4A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5444942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screenshot of a game&#10;&#10;Description automatically generated">
            <a:extLst>
              <a:ext uri="{FF2B5EF4-FFF2-40B4-BE49-F238E27FC236}">
                <a16:creationId xmlns:a16="http://schemas.microsoft.com/office/drawing/2014/main" id="{AFD7F556-6D98-407F-C86C-04BABB3231E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7622957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45e62a7f-a9e5-4327-9529-89a4542a2ec1">
      <UserInfo>
        <DisplayName>Phil Allman</DisplayName>
        <AccountId>22</AccountId>
        <AccountType/>
      </UserInfo>
    </SharedWithUsers>
    <lcf76f155ced4ddcb4097134ff3c332f xmlns="510ecc9a-cd4d-4785-b576-19b7cef2e055">
      <Terms xmlns="http://schemas.microsoft.com/office/infopath/2007/PartnerControls"/>
    </lcf76f155ced4ddcb4097134ff3c332f>
    <TaxCatchAll xmlns="45e62a7f-a9e5-4327-9529-89a4542a2ec1"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C74999EFD7E824D85CECEB447AA0927" ma:contentTypeVersion="15" ma:contentTypeDescription="Create a new document." ma:contentTypeScope="" ma:versionID="ba621af099b871ceb92a62e959fd8c35">
  <xsd:schema xmlns:xsd="http://www.w3.org/2001/XMLSchema" xmlns:xs="http://www.w3.org/2001/XMLSchema" xmlns:p="http://schemas.microsoft.com/office/2006/metadata/properties" xmlns:ns2="510ecc9a-cd4d-4785-b576-19b7cef2e055" xmlns:ns3="45e62a7f-a9e5-4327-9529-89a4542a2ec1" targetNamespace="http://schemas.microsoft.com/office/2006/metadata/properties" ma:root="true" ma:fieldsID="0dfff7a977f77783853bc216bbce24e7" ns2:_="" ns3:_="">
    <xsd:import namespace="510ecc9a-cd4d-4785-b576-19b7cef2e055"/>
    <xsd:import namespace="45e62a7f-a9e5-4327-9529-89a4542a2ec1"/>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DateTaken" minOccurs="0"/>
                <xsd:element ref="ns2:MediaServiceLocation"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SearchPropertie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10ecc9a-cd4d-4785-b576-19b7cef2e05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a5b02b0b-5014-43f5-bf27-3a9da6f8f002" ma:termSetId="09814cd3-568e-fe90-9814-8d621ff8fb84" ma:anchorId="fba54fb3-c3e1-fe81-a776-ca4b69148c4d" ma:open="true" ma:isKeyword="false">
      <xsd:complexType>
        <xsd:sequence>
          <xsd:element ref="pc:Terms" minOccurs="0" maxOccurs="1"/>
        </xsd:sequence>
      </xsd:complex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Location" ma:index="15" nillable="true" ma:displayName="Location" ma:indexed="true"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LengthInSeconds" ma:index="22"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45e62a7f-a9e5-4327-9529-89a4542a2ec1"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474b7db3-9b95-4f78-9a92-ae44b2e91704}" ma:internalName="TaxCatchAll" ma:showField="CatchAllData" ma:web="45e62a7f-a9e5-4327-9529-89a4542a2ec1">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EB1E4F8-098C-4473-96F6-30DB4BCF2C9A}">
  <ds:schemaRefs>
    <ds:schemaRef ds:uri="45e62a7f-a9e5-4327-9529-89a4542a2ec1"/>
    <ds:schemaRef ds:uri="510ecc9a-cd4d-4785-b576-19b7cef2e055"/>
    <ds:schemaRef ds:uri="b2518d25-d347-43f9-9a83-5bab126d8323"/>
    <ds:schemaRef ds:uri="d1f71582-b1c7-40af-8669-1517454f09e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0E67DDF2-8E02-4276-BF62-613423D62E0D}">
  <ds:schemaRefs>
    <ds:schemaRef ds:uri="http://schemas.microsoft.com/sharepoint/v3/contenttype/forms"/>
  </ds:schemaRefs>
</ds:datastoreItem>
</file>

<file path=customXml/itemProps3.xml><?xml version="1.0" encoding="utf-8"?>
<ds:datastoreItem xmlns:ds="http://schemas.openxmlformats.org/officeDocument/2006/customXml" ds:itemID="{D335AA78-80F7-41F0-B8BA-76836416D3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10ecc9a-cd4d-4785-b576-19b7cef2e055"/>
    <ds:schemaRef ds:uri="45e62a7f-a9e5-4327-9529-89a4542a2ec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131</TotalTime>
  <Words>2160</Words>
  <Application>Microsoft Macintosh PowerPoint</Application>
  <PresentationFormat>Widescreen</PresentationFormat>
  <Paragraphs>162</Paragraphs>
  <Slides>16</Slides>
  <Notes>16</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16</vt:i4>
      </vt:variant>
    </vt:vector>
  </HeadingPairs>
  <TitlesOfParts>
    <vt:vector size="24" baseType="lpstr">
      <vt:lpstr>arial</vt:lpstr>
      <vt:lpstr>arial</vt:lpstr>
      <vt:lpstr>Calibri</vt:lpstr>
      <vt:lpstr>Calibri Light</vt:lpstr>
      <vt:lpstr>din-2014</vt:lpstr>
      <vt:lpstr>inherit</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World Book Day 2024</dc:subject>
  <dc:creator>Jigsaw Education Group Ltd</dc:creator>
  <cp:keywords/>
  <dc:description/>
  <cp:lastModifiedBy>Jigsaw Education Group</cp:lastModifiedBy>
  <cp:revision>10</cp:revision>
  <cp:lastPrinted>2019-05-23T13:03:59Z</cp:lastPrinted>
  <dcterms:created xsi:type="dcterms:W3CDTF">2018-08-01T14:47:16Z</dcterms:created>
  <dcterms:modified xsi:type="dcterms:W3CDTF">2024-02-21T14:49:32Z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0x0101006C74999EFD7E824D85CECEB447AA0927</vt:lpwstr>
  </property>
  <property fmtid="{D5CDD505-2E9C-101B-9397-08002B2CF9AE}" pid="3" name="MediaServiceImageTags">
    <vt:lpwstr/>
  </property>
</Properties>
</file>